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314" r:id="rId4"/>
    <p:sldId id="257" r:id="rId6"/>
    <p:sldId id="258" r:id="rId7"/>
    <p:sldId id="260" r:id="rId8"/>
    <p:sldId id="259" r:id="rId9"/>
    <p:sldId id="261" r:id="rId10"/>
    <p:sldId id="262" r:id="rId11"/>
    <p:sldId id="263" r:id="rId12"/>
    <p:sldId id="264" r:id="rId13"/>
    <p:sldId id="265" r:id="rId14"/>
    <p:sldId id="308" r:id="rId15"/>
    <p:sldId id="266" r:id="rId16"/>
    <p:sldId id="267" r:id="rId17"/>
    <p:sldId id="268" r:id="rId18"/>
    <p:sldId id="269" r:id="rId19"/>
    <p:sldId id="270" r:id="rId20"/>
    <p:sldId id="271" r:id="rId21"/>
    <p:sldId id="309" r:id="rId22"/>
    <p:sldId id="310" r:id="rId23"/>
    <p:sldId id="311" r:id="rId24"/>
    <p:sldId id="312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313" r:id="rId45"/>
    <p:sldId id="292" r:id="rId46"/>
    <p:sldId id="293" r:id="rId47"/>
    <p:sldId id="294" r:id="rId48"/>
    <p:sldId id="295" r:id="rId49"/>
    <p:sldId id="296" r:id="rId50"/>
    <p:sldId id="297" r:id="rId51"/>
    <p:sldId id="298" r:id="rId52"/>
    <p:sldId id="300" r:id="rId53"/>
    <p:sldId id="301" r:id="rId54"/>
    <p:sldId id="302" r:id="rId55"/>
    <p:sldId id="303" r:id="rId56"/>
    <p:sldId id="304" r:id="rId57"/>
    <p:sldId id="305" r:id="rId58"/>
    <p:sldId id="306" r:id="rId5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2" Type="http://schemas.openxmlformats.org/officeDocument/2006/relationships/tableStyles" Target="tableStyles.xml"/><Relationship Id="rId61" Type="http://schemas.openxmlformats.org/officeDocument/2006/relationships/viewProps" Target="viewProps.xml"/><Relationship Id="rId60" Type="http://schemas.openxmlformats.org/officeDocument/2006/relationships/presProps" Target="presProps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6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986574f0009e167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slide" Target="slide24.xml"/><Relationship Id="rId2" Type="http://schemas.openxmlformats.org/officeDocument/2006/relationships/image" Target="../media/image11.jpe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6abcdcab?pid=229b3544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三、知识链接</a:t>
            </a:r>
            <a:endParaRPr lang="en-US" altLang="zh-CN" sz="3200" dirty="0"/>
          </a:p>
        </p:txBody>
      </p:sp>
      <p:sp>
        <p:nvSpPr>
          <p:cNvPr id="3" name="P_6#2e89ff7e6?sp=1&amp;pid=56abcdcab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《论语》及语录体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论语》是孔子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弟子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及其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弟子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关于孔子言行的记录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。《论语》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是语录体散文集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，集中体现了孔子的政治主张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、伦理思想、道德观念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及教育原则等，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是儒家学派的经典著作之一。“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论语”的“论”是论纂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（编纂）之意，“语”是语言之意，“论语”就是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“编纂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（先师孔子的）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语言”。《论语》共20篇，492章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，每篇的篇名大都由该篇第一章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的前几个字构成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，如《学而》《述而》《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公冶长》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e89ff7e6?sp=1&amp;pid=56abcdcab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。《论语》各章相对独立，没有必然的联系。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每章内容简单明了，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多记录人物的对话内容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语录体是中国古代散文的一种体式。常用于门人弟子记录导师的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言行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。偏重言语的记录，不重文采，不讲求篇章结构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，也不讲求篇与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篇之间甚至段与段之间在时间或内容上的必然联系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如宋代记载程颢、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程颐言行的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《二程遗书》，就是语录体的典范。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e89ff7e6?pid=56abcdcab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孔子的思想主张</a:t>
            </a:r>
            <a:endParaRPr lang="en-US" altLang="zh-CN" sz="2800" dirty="0"/>
          </a:p>
        </p:txBody>
      </p:sp>
      <p:graphicFrame>
        <p:nvGraphicFramePr>
          <p:cNvPr id="12" name="P_6_BD#2e89ff7e6?colgroup=4,24&amp;pid=56abcdcab&amp;color=0,0,0&amp;vtp=1&amp;bbb=1"/>
          <p:cNvGraphicFramePr>
            <a:graphicFrameLocks noGrp="1"/>
          </p:cNvGraphicFramePr>
          <p:nvPr/>
        </p:nvGraphicFramePr>
        <p:xfrm>
          <a:off x="612648" y="1173295"/>
          <a:ext cx="10945368" cy="4945888"/>
        </p:xfrm>
        <a:graphic>
          <a:graphicData uri="http://schemas.openxmlformats.org/drawingml/2006/table">
            <a:tbl>
              <a:tblPr/>
              <a:tblGrid>
                <a:gridCol w="1947672"/>
                <a:gridCol w="899769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伦理思想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仁：爱人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关怀他人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推己及人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礼：社会规范和道德准则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用以约束自我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维护秩序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孝悌：善事父母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敬爱兄长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是“仁”的基础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忠恕：尽心尽力（忠）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推己及人（恕）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政治思想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德治：以道德教化治理国家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反对严刑峻法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正名：名分与职责相符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维护社会秩序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举贤才：选拔贤能之士治理国家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P_6_BD#2e89ff7e6?colgroup=4,24&amp;pid=56abcdcab&amp;color=0,0,0&amp;mp=1&amp;vtp=1&amp;bt=1&amp;bbb=1"/>
          <p:cNvGraphicFramePr>
            <a:graphicFrameLocks noGrp="1"/>
          </p:cNvGraphicFramePr>
          <p:nvPr/>
        </p:nvGraphicFramePr>
        <p:xfrm>
          <a:off x="612648" y="466344"/>
          <a:ext cx="10945368" cy="4945888"/>
        </p:xfrm>
        <a:graphic>
          <a:graphicData uri="http://schemas.openxmlformats.org/drawingml/2006/table">
            <a:tbl>
              <a:tblPr/>
              <a:tblGrid>
                <a:gridCol w="1947672"/>
                <a:gridCol w="899769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核心主张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教育思想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有教无类：教育平等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不分贵贱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因材施教：根据学生个性与能力进行有针对性的教育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学思结合：学习与思考并重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哲学思想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中庸之道：不偏不倚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追求平衡与和谐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天命观：承认天命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但强调人的主观努力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文化思想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重视传统：继承与发展传统文化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诗书礼乐：诗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书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礼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乐是修身治国的重要工具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a6224f30?pid=229b3544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四、文意梳理</a:t>
            </a:r>
            <a:endParaRPr lang="en-US" altLang="zh-CN" sz="3200" dirty="0"/>
          </a:p>
        </p:txBody>
      </p:sp>
      <p:pic>
        <p:nvPicPr>
          <p:cNvPr id="3" name="P_6_BD#977da7f06?pid=fa6224f3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0984" y="1240409"/>
            <a:ext cx="5577840" cy="479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77da7f06?pid=fa6224f3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9584" y="468000"/>
            <a:ext cx="5120640" cy="479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977da7f06?pid=fa6224f3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7048" y="468000"/>
            <a:ext cx="9144000" cy="443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ad805bd6?pid=fa6224f3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字词释义</a:t>
            </a:r>
            <a:endParaRPr lang="en-US" altLang="zh-CN" sz="3000" dirty="0"/>
          </a:p>
        </p:txBody>
      </p:sp>
      <p:sp>
        <p:nvSpPr>
          <p:cNvPr id="3" name="QB_7_BD.1_1#28dd35382?pid=7ad805bd6&amp;color=0,0,0&amp;vtp=1&amp;bbb=1"/>
          <p:cNvSpPr/>
          <p:nvPr/>
        </p:nvSpPr>
        <p:spPr>
          <a:xfrm>
            <a:off x="612648" y="1130379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8" name="QB_7_AN.2_1#28dd35382.blank?pid=7ad805bd6&amp;color=0,0,0&amp;vpa=1&amp;vtp=1&amp;bbb=1"/>
          <p:cNvSpPr/>
          <p:nvPr/>
        </p:nvSpPr>
        <p:spPr>
          <a:xfrm>
            <a:off x="1689767" y="1099899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勤勉</a:t>
            </a:r>
            <a:endParaRPr lang="en-US" altLang="zh-CN" sz="2800" dirty="0"/>
          </a:p>
        </p:txBody>
      </p:sp>
      <p:sp>
        <p:nvSpPr>
          <p:cNvPr id="9" name="QB_7_AN.3_1#28dd35382.blank?pid=7ad805bd6&amp;color=0,0,0&amp;vpa=2&amp;vtp=1&amp;bbb=1"/>
          <p:cNvSpPr/>
          <p:nvPr/>
        </p:nvSpPr>
        <p:spPr>
          <a:xfrm>
            <a:off x="1689767" y="174759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接近、靠近</a:t>
            </a:r>
            <a:endParaRPr lang="en-US" altLang="zh-CN" sz="2800" dirty="0"/>
          </a:p>
        </p:txBody>
      </p:sp>
      <p:sp>
        <p:nvSpPr>
          <p:cNvPr id="10" name="QB_7_AN.4_1#28dd35382.blank?pid=7ad805bd6&amp;color=0,0,0&amp;vpa=3&amp;vtp=1&amp;bbb=1"/>
          <p:cNvSpPr/>
          <p:nvPr/>
        </p:nvSpPr>
        <p:spPr>
          <a:xfrm>
            <a:off x="2045367" y="2395299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有才艺或有道德的人</a:t>
            </a:r>
            <a:endParaRPr lang="en-US" altLang="zh-CN" sz="2800" dirty="0"/>
          </a:p>
        </p:txBody>
      </p:sp>
      <p:sp>
        <p:nvSpPr>
          <p:cNvPr id="11" name="QB_7_AN.5_1#28dd35382.blank?pid=7ad805bd6&amp;color=0,0,0&amp;vpa=4&amp;vtp=1&amp;bbb=1"/>
          <p:cNvSpPr/>
          <p:nvPr/>
        </p:nvSpPr>
        <p:spPr>
          <a:xfrm>
            <a:off x="1689767" y="3042999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连词，表假设，如果</a:t>
            </a:r>
            <a:endParaRPr lang="en-US" altLang="zh-CN" sz="2800" dirty="0"/>
          </a:p>
        </p:txBody>
      </p:sp>
      <p:sp>
        <p:nvSpPr>
          <p:cNvPr id="12" name="QB_7_AN.6_1#28dd35382.blank?pid=7ad805bd6&amp;color=0,0,0&amp;vpa=5&amp;vtp=1&amp;bbb=1"/>
          <p:cNvSpPr/>
          <p:nvPr/>
        </p:nvSpPr>
        <p:spPr>
          <a:xfrm>
            <a:off x="1867567" y="3690699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知晓，明白</a:t>
            </a:r>
            <a:endParaRPr lang="en-US" altLang="zh-CN" sz="2800" dirty="0"/>
          </a:p>
        </p:txBody>
      </p:sp>
      <p:sp>
        <p:nvSpPr>
          <p:cNvPr id="13" name="QB_7_AN.7_1#28dd35382.blank?pid=7ad805bd6&amp;color=0,0,0&amp;vpa=6&amp;vtp=1&amp;bbb=1"/>
          <p:cNvSpPr/>
          <p:nvPr/>
        </p:nvSpPr>
        <p:spPr>
          <a:xfrm>
            <a:off x="1689767" y="4338399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介词，引出谓语涉及的对象</a:t>
            </a:r>
            <a:endParaRPr lang="en-US" altLang="zh-CN" sz="2800" dirty="0"/>
          </a:p>
        </p:txBody>
      </p:sp>
      <p:sp>
        <p:nvSpPr>
          <p:cNvPr id="14" name="QB_7_AN.8_1#28dd35382.blank?pid=7ad805bd6&amp;color=0,0,0&amp;vpa=7&amp;vtp=1&amp;bbb=1"/>
          <p:cNvSpPr/>
          <p:nvPr/>
        </p:nvSpPr>
        <p:spPr>
          <a:xfrm>
            <a:off x="1677067" y="4986099"/>
            <a:ext cx="56165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形容词作名词，有德行有才能的人</a:t>
            </a:r>
            <a:endParaRPr lang="en-US" altLang="zh-CN" sz="2800" dirty="0"/>
          </a:p>
        </p:txBody>
      </p:sp>
      <p:sp>
        <p:nvSpPr>
          <p:cNvPr id="15" name="QB_7_AN.9_1#28dd35382.blank?pid=7ad805bd6&amp;color=0,0,0&amp;vpa=8&amp;vtp=1&amp;bbb=1"/>
          <p:cNvSpPr/>
          <p:nvPr/>
        </p:nvSpPr>
        <p:spPr>
          <a:xfrm>
            <a:off x="1689767" y="5633799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形容词作动词，向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看齐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1#28dd35382?pid=7ad805bd6&amp;color=0,0,0&amp;vtp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BD.1_2#28dd35382?pid=7ad805bd6&amp;color=0,0,0&amp;vtp=1&amp;bbb=1"/>
          <p:cNvSpPr/>
          <p:nvPr/>
        </p:nvSpPr>
        <p:spPr>
          <a:xfrm>
            <a:off x="612648" y="180347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文质彬彬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7" name="QB_7_AN.10_1#28dd35382.blank?pid=7ad805bd6&amp;color=0,0,0&amp;vpa=9&amp;vtp=1&amp;bbb=1"/>
          <p:cNvSpPr/>
          <p:nvPr/>
        </p:nvSpPr>
        <p:spPr>
          <a:xfrm>
            <a:off x="1689767" y="4375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名词作状语，在心里</a:t>
            </a:r>
            <a:endParaRPr lang="en-US" altLang="zh-CN" sz="2800" dirty="0"/>
          </a:p>
        </p:txBody>
      </p:sp>
      <p:sp>
        <p:nvSpPr>
          <p:cNvPr id="8" name="QB_7_AN.11_1#28dd35382.blank?pid=7ad805bd6&amp;color=0,0,0&amp;vpa=10&amp;vtp=1&amp;bbb=1"/>
          <p:cNvSpPr/>
          <p:nvPr/>
        </p:nvSpPr>
        <p:spPr>
          <a:xfrm>
            <a:off x="1689767" y="10852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质朴、朴实</a:t>
            </a:r>
            <a:endParaRPr lang="en-US" altLang="zh-CN" sz="2800" dirty="0"/>
          </a:p>
        </p:txBody>
      </p:sp>
      <p:sp>
        <p:nvSpPr>
          <p:cNvPr id="9" name="QB_7_AN.12_1#28dd35382.blank?pid=7ad805bd6&amp;color=0,0,0&amp;vpa=11&amp;vtp=1&amp;bbb=1"/>
          <p:cNvSpPr/>
          <p:nvPr/>
        </p:nvSpPr>
        <p:spPr>
          <a:xfrm>
            <a:off x="1761204" y="1772994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超过</a:t>
            </a:r>
            <a:endParaRPr lang="en-US" altLang="zh-CN" sz="2800" dirty="0"/>
          </a:p>
        </p:txBody>
      </p:sp>
      <p:sp>
        <p:nvSpPr>
          <p:cNvPr id="10" name="QB_7_AN.13_1#28dd35382.blank?pid=7ad805bd6&amp;color=0,0,0&amp;vpa=12&amp;vtp=1&amp;bbb=1"/>
          <p:cNvSpPr/>
          <p:nvPr/>
        </p:nvSpPr>
        <p:spPr>
          <a:xfrm>
            <a:off x="1761204" y="242069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华美、文采</a:t>
            </a:r>
            <a:endParaRPr lang="en-US" altLang="zh-CN" sz="2800" dirty="0"/>
          </a:p>
        </p:txBody>
      </p:sp>
      <p:sp>
        <p:nvSpPr>
          <p:cNvPr id="11" name="QB_7_AN.14_1#28dd35382.blank?pid=7ad805bd6&amp;color=0,0,0&amp;vpa=13&amp;vtp=1&amp;bbb=1"/>
          <p:cNvSpPr/>
          <p:nvPr/>
        </p:nvSpPr>
        <p:spPr>
          <a:xfrm>
            <a:off x="1761204" y="306839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粗野、鄙俗</a:t>
            </a:r>
            <a:endParaRPr lang="en-US" altLang="zh-CN" sz="2800" dirty="0"/>
          </a:p>
        </p:txBody>
      </p:sp>
      <p:sp>
        <p:nvSpPr>
          <p:cNvPr id="12" name="QB_7_AN.15_1#28dd35382.blank?pid=7ad805bd6&amp;color=0,0,0&amp;vpa=14&amp;vtp=1&amp;bbb=1"/>
          <p:cNvSpPr/>
          <p:nvPr/>
        </p:nvSpPr>
        <p:spPr>
          <a:xfrm>
            <a:off x="1761204" y="371609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虚饰，浮夸</a:t>
            </a:r>
            <a:endParaRPr lang="en-US" altLang="zh-CN" sz="2800" dirty="0"/>
          </a:p>
        </p:txBody>
      </p:sp>
      <p:sp>
        <p:nvSpPr>
          <p:cNvPr id="13" name="QB_7_AN.16_1#28dd35382.blank?pid=7ad805bd6&amp;color=0,0,0&amp;vpa=15&amp;vtp=1&amp;bbb=1"/>
          <p:cNvSpPr/>
          <p:nvPr/>
        </p:nvSpPr>
        <p:spPr>
          <a:xfrm>
            <a:off x="2828004" y="4363794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文质兼备、配合适当的样子</a:t>
            </a:r>
            <a:endParaRPr lang="en-US" altLang="zh-CN" sz="2800" dirty="0"/>
          </a:p>
        </p:txBody>
      </p:sp>
      <p:sp>
        <p:nvSpPr>
          <p:cNvPr id="14" name="QB_7_AN.17_1#28dd35382.blank?pid=7ad805bd6&amp;color=0,0,0&amp;vpa=16&amp;vtp=1&amp;bbb=1"/>
          <p:cNvSpPr/>
          <p:nvPr/>
        </p:nvSpPr>
        <p:spPr>
          <a:xfrm>
            <a:off x="1761204" y="5011494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广、大，这里指志向远大</a:t>
            </a:r>
            <a:endParaRPr lang="en-US" altLang="zh-CN" sz="2800" dirty="0"/>
          </a:p>
        </p:txBody>
      </p:sp>
      <p:sp>
        <p:nvSpPr>
          <p:cNvPr id="15" name="QB_7_AN.18_1#28dd35382.blank?pid=7ad805bd6&amp;color=0,0,0&amp;vpa=17&amp;vtp=1&amp;bbb=1"/>
          <p:cNvSpPr/>
          <p:nvPr/>
        </p:nvSpPr>
        <p:spPr>
          <a:xfrm>
            <a:off x="1761204" y="565919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这里指意志坚强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2#28dd35382?pid=7ad805bd6&amp;color=0,0,0&amp;vtp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不亦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BD.1_3#28dd35382?pid=7ad805bd6&amp;color=0,0,0&amp;vtp=1&amp;bbb=1"/>
          <p:cNvSpPr/>
          <p:nvPr/>
        </p:nvSpPr>
        <p:spPr>
          <a:xfrm>
            <a:off x="612648" y="244863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（kuì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6" name="QB_7_AN.19_1#28dd35382.blank?pid=7ad805bd6&amp;color=0,0,0&amp;vpa=18&amp;vtp=1&amp;bbb=1"/>
          <p:cNvSpPr/>
          <p:nvPr/>
        </p:nvSpPr>
        <p:spPr>
          <a:xfrm>
            <a:off x="2116804" y="4375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endParaRPr lang="en-US" altLang="zh-CN" sz="2800" dirty="0"/>
          </a:p>
        </p:txBody>
      </p:sp>
      <p:sp>
        <p:nvSpPr>
          <p:cNvPr id="7" name="QB_7_AN.20_1#28dd35382.blank?pid=7ad805bd6&amp;color=0,0,0&amp;vpa=19&amp;vtp=1&amp;bbb=1"/>
          <p:cNvSpPr/>
          <p:nvPr/>
        </p:nvSpPr>
        <p:spPr>
          <a:xfrm>
            <a:off x="3183605" y="10852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吗</a:t>
            </a:r>
            <a:endParaRPr lang="en-US" altLang="zh-CN" sz="2800" dirty="0"/>
          </a:p>
        </p:txBody>
      </p:sp>
      <p:sp>
        <p:nvSpPr>
          <p:cNvPr id="8" name="QB_7_AN.21_1#28dd35382.blank?pid=7ad805bd6&amp;color=0,0,0&amp;vpa=20&amp;vtp=1&amp;bbb=1"/>
          <p:cNvSpPr/>
          <p:nvPr/>
        </p:nvSpPr>
        <p:spPr>
          <a:xfrm>
            <a:off x="1939004" y="17329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停止</a:t>
            </a:r>
            <a:endParaRPr lang="en-US" altLang="zh-CN" sz="2800" dirty="0"/>
          </a:p>
        </p:txBody>
      </p:sp>
      <p:sp>
        <p:nvSpPr>
          <p:cNvPr id="9" name="QB_7_AN.22_1#28dd35382.blank?pid=7ad805bd6&amp;color=0,0,0&amp;vpa=21&amp;vtp=1&amp;bbb=1"/>
          <p:cNvSpPr/>
          <p:nvPr/>
        </p:nvSpPr>
        <p:spPr>
          <a:xfrm>
            <a:off x="3032792" y="241815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盛土的竹筐</a:t>
            </a:r>
            <a:endParaRPr lang="en-US" altLang="zh-CN" sz="2800" dirty="0"/>
          </a:p>
        </p:txBody>
      </p:sp>
      <p:sp>
        <p:nvSpPr>
          <p:cNvPr id="10" name="QB_7_AN.23_1#28dd35382.blank?pid=7ad805bd6&amp;color=0,0,0&amp;vpa=22&amp;vtp=1&amp;bbb=1"/>
          <p:cNvSpPr/>
          <p:nvPr/>
        </p:nvSpPr>
        <p:spPr>
          <a:xfrm>
            <a:off x="1689767" y="3065854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停下来</a:t>
            </a:r>
            <a:endParaRPr lang="en-US" altLang="zh-CN" sz="2800" dirty="0"/>
          </a:p>
        </p:txBody>
      </p:sp>
      <p:sp>
        <p:nvSpPr>
          <p:cNvPr id="11" name="QB_7_AN.24_1#28dd35382.blank?pid=7ad805bd6&amp;color=0,0,0&amp;vpa=23&amp;vtp=1&amp;bbb=1"/>
          <p:cNvSpPr/>
          <p:nvPr/>
        </p:nvSpPr>
        <p:spPr>
          <a:xfrm>
            <a:off x="2045367" y="371355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填平洼地</a:t>
            </a:r>
            <a:endParaRPr lang="en-US" altLang="zh-CN" sz="2800" dirty="0"/>
          </a:p>
        </p:txBody>
      </p:sp>
      <p:sp>
        <p:nvSpPr>
          <p:cNvPr id="12" name="QB_7_AN.25_1#28dd35382.blank?pid=7ad805bd6&amp;color=0,0,0&amp;vpa=24&amp;vtp=1&amp;bbb=1"/>
          <p:cNvSpPr/>
          <p:nvPr/>
        </p:nvSpPr>
        <p:spPr>
          <a:xfrm>
            <a:off x="1867567" y="436125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倒，倒出</a:t>
            </a:r>
            <a:endParaRPr lang="en-US" altLang="zh-CN" sz="2800" dirty="0"/>
          </a:p>
        </p:txBody>
      </p:sp>
      <p:sp>
        <p:nvSpPr>
          <p:cNvPr id="13" name="QB_7_AN.26_1#28dd35382.blank?pid=7ad805bd6&amp;color=0,0,0&amp;vpa=25&amp;vtp=1&amp;bbb=1"/>
          <p:cNvSpPr/>
          <p:nvPr/>
        </p:nvSpPr>
        <p:spPr>
          <a:xfrm>
            <a:off x="1867567" y="5008954"/>
            <a:ext cx="24003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同“智”，明智</a:t>
            </a:r>
            <a:endParaRPr lang="en-US" altLang="zh-CN" sz="2800" dirty="0"/>
          </a:p>
        </p:txBody>
      </p:sp>
      <p:sp>
        <p:nvSpPr>
          <p:cNvPr id="14" name="QB_7_AN.27_1#28dd35382.blank?pid=7ad805bd6&amp;color=0,0,0&amp;vpa=26&amp;vtp=1&amp;bbb=1"/>
          <p:cNvSpPr/>
          <p:nvPr/>
        </p:nvSpPr>
        <p:spPr>
          <a:xfrm>
            <a:off x="1867567" y="565665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克制，约束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a31fc6ce?pid=c9374e7b1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单元目标</a:t>
            </a:r>
            <a:endParaRPr lang="en-US" altLang="zh-CN" sz="3200" dirty="0"/>
          </a:p>
        </p:txBody>
      </p:sp>
      <p:sp>
        <p:nvSpPr>
          <p:cNvPr id="3" name="P_3_BD#6381e25bf?pid=ca31fc6ce&amp;color=0,0,0&amp;vtp=1&amp;bbb=1&amp;hb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1.通过学习本单元课文，深入了解先秦诸子百家产生的时代背景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</a:t>
            </a:r>
            <a:endParaRPr lang="en-US" altLang="zh-CN" sz="100" b="0" i="0" u="wavy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先秦诸子原典的思想价值和人文内涵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，加深对传统文化之根的理解，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自觉传承中华民族的文化传统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，落实立德树人的根本目标。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读懂六篇经典文本的基本内涵，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把握儒家、道家和墨家的思想特点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感受儒家或雍容或峻急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、道家或简约或恣肆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、墨家朴拙繁复的论说风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，理解各家论说的方法。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结合现实生活，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学习古人智慧，培养理性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思辨精神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3#28dd35382?pid=7ad805bd6&amp;color=0,0,0&amp;vtp=1&amp;bb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BD.1_4#28dd35382?pid=7ad805bd6&amp;color=0,0,0&amp;vtp=1&amp;bbb=1"/>
          <p:cNvSpPr/>
          <p:nvPr/>
        </p:nvSpPr>
        <p:spPr>
          <a:xfrm>
            <a:off x="612648" y="309379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5" name="QB_7_AN.28_1#28dd35382.blank?pid=7ad805bd6&amp;color=0,0,0&amp;vpa=27&amp;vtp=1&amp;bbb=1"/>
          <p:cNvSpPr/>
          <p:nvPr/>
        </p:nvSpPr>
        <p:spPr>
          <a:xfrm>
            <a:off x="1867567" y="4375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使动用法，使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归复</a:t>
            </a:r>
            <a:endParaRPr lang="en-US" altLang="zh-CN" sz="2800" dirty="0"/>
          </a:p>
        </p:txBody>
      </p:sp>
      <p:sp>
        <p:nvSpPr>
          <p:cNvPr id="6" name="QB_7_AN.29_1#28dd35382.blank?pid=7ad805bd6&amp;color=0,0,0&amp;vpa=28&amp;vtp=1&amp;bbb=1"/>
          <p:cNvSpPr/>
          <p:nvPr/>
        </p:nvSpPr>
        <p:spPr>
          <a:xfrm>
            <a:off x="2045367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</a:t>
            </a:r>
            <a:endParaRPr lang="en-US" altLang="zh-CN" sz="2800" dirty="0"/>
          </a:p>
        </p:txBody>
      </p:sp>
      <p:sp>
        <p:nvSpPr>
          <p:cNvPr id="7" name="QB_7_AN.30_1#28dd35382.blank?pid=7ad805bd6&amp;color=0,0,0&amp;vpa=29&amp;vtp=1&amp;bbb=1"/>
          <p:cNvSpPr/>
          <p:nvPr/>
        </p:nvSpPr>
        <p:spPr>
          <a:xfrm>
            <a:off x="1689767" y="17329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称赞，称许</a:t>
            </a:r>
            <a:endParaRPr lang="en-US" altLang="zh-CN" sz="2800" dirty="0"/>
          </a:p>
        </p:txBody>
      </p:sp>
      <p:sp>
        <p:nvSpPr>
          <p:cNvPr id="8" name="QB_7_AN.31_1#28dd35382.blank?pid=7ad805bd6&amp;color=0,0,0&amp;vpa=30&amp;vtp=1&amp;bbb=1"/>
          <p:cNvSpPr/>
          <p:nvPr/>
        </p:nvSpPr>
        <p:spPr>
          <a:xfrm>
            <a:off x="1689767" y="2380620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条目，细则</a:t>
            </a:r>
            <a:endParaRPr lang="en-US" altLang="zh-CN" sz="2800" dirty="0"/>
          </a:p>
        </p:txBody>
      </p:sp>
      <p:sp>
        <p:nvSpPr>
          <p:cNvPr id="9" name="QB_7_AN.32_1#28dd35382.blank?pid=7ad805bd6&amp;color=0,0,0&amp;vpa=31&amp;vtp=1&amp;bbb=1"/>
          <p:cNvSpPr/>
          <p:nvPr/>
        </p:nvSpPr>
        <p:spPr>
          <a:xfrm>
            <a:off x="1867567" y="3063314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实践，从事</a:t>
            </a:r>
            <a:endParaRPr lang="en-US" altLang="zh-CN" sz="2800" dirty="0"/>
          </a:p>
        </p:txBody>
      </p:sp>
      <p:sp>
        <p:nvSpPr>
          <p:cNvPr id="10" name="QB_7_AN.33_1#28dd35382.blank?pid=7ad805bd6&amp;color=0,0,0&amp;vpa=32&amp;vtp=1&amp;bbb=1"/>
          <p:cNvSpPr/>
          <p:nvPr/>
        </p:nvSpPr>
        <p:spPr>
          <a:xfrm>
            <a:off x="1689767" y="3711014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代词，这，这些</a:t>
            </a:r>
            <a:endParaRPr lang="en-US" altLang="zh-CN" sz="2800" dirty="0"/>
          </a:p>
        </p:txBody>
      </p:sp>
      <p:sp>
        <p:nvSpPr>
          <p:cNvPr id="11" name="QB_7_AN.34_1#28dd35382.blank?pid=7ad805bd6&amp;color=0,0,0&amp;vpa=33&amp;vtp=1"/>
          <p:cNvSpPr/>
          <p:nvPr/>
        </p:nvSpPr>
        <p:spPr>
          <a:xfrm>
            <a:off x="1867567" y="435871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字</a:t>
            </a:r>
            <a:endParaRPr lang="en-US" altLang="zh-CN" sz="2800" dirty="0"/>
          </a:p>
        </p:txBody>
      </p:sp>
      <p:sp>
        <p:nvSpPr>
          <p:cNvPr id="12" name="QB_7_AN.35_1#28dd35382.blank?pid=7ad805bd6&amp;color=0,0,0&amp;vpa=34&amp;vtp=1&amp;bbb=1"/>
          <p:cNvSpPr/>
          <p:nvPr/>
        </p:nvSpPr>
        <p:spPr>
          <a:xfrm>
            <a:off x="1867567" y="5006414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连词，表顺承</a:t>
            </a:r>
            <a:endParaRPr lang="en-US" altLang="zh-CN" sz="2800" dirty="0"/>
          </a:p>
        </p:txBody>
      </p:sp>
      <p:sp>
        <p:nvSpPr>
          <p:cNvPr id="13" name="QB_7_AN.36_1#28dd35382.blank?pid=7ad805bd6&amp;color=0,0,0&amp;vpa=35&amp;vtp=1&amp;bbb=1"/>
          <p:cNvSpPr/>
          <p:nvPr/>
        </p:nvSpPr>
        <p:spPr>
          <a:xfrm>
            <a:off x="1867567" y="565411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做，实践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  <p:bldP spid="1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_4#28dd35382?pid=7ad805bd6&amp;color=0,0,0&amp;vtp=1&amp;bb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7_BD.1_5#28dd35382?pid=7ad805bd6&amp;color=0,0,0&amp;vtp=1&amp;bbb=1"/>
          <p:cNvSpPr/>
          <p:nvPr/>
        </p:nvSpPr>
        <p:spPr>
          <a:xfrm>
            <a:off x="612648" y="37262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（ěr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7_AN.37_1#28dd35382.blank?pid=7ad805bd6&amp;color=0,0,0&amp;vpa=36&amp;vtp=1&amp;bbb=1"/>
          <p:cNvSpPr/>
          <p:nvPr/>
        </p:nvSpPr>
        <p:spPr>
          <a:xfrm>
            <a:off x="1689767" y="4375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代词，它</a:t>
            </a:r>
            <a:endParaRPr lang="en-US" altLang="zh-CN" sz="2800" dirty="0"/>
          </a:p>
        </p:txBody>
      </p:sp>
      <p:sp>
        <p:nvSpPr>
          <p:cNvPr id="5" name="QB_7_AN.38_1#28dd35382.blank?pid=7ad805bd6&amp;color=0,0,0&amp;vpa=37&amp;vtp=1&amp;bbb=1"/>
          <p:cNvSpPr/>
          <p:nvPr/>
        </p:nvSpPr>
        <p:spPr>
          <a:xfrm>
            <a:off x="2045367" y="1085220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语气词连用，表疑问语气</a:t>
            </a:r>
            <a:endParaRPr lang="en-US" altLang="zh-CN" sz="2800" dirty="0"/>
          </a:p>
        </p:txBody>
      </p:sp>
      <p:sp>
        <p:nvSpPr>
          <p:cNvPr id="6" name="QB_7_AN.39_1#28dd35382.blank?pid=7ad805bd6&amp;color=0,0,0&amp;vpa=38&amp;vtp=1&amp;bbb=1"/>
          <p:cNvSpPr/>
          <p:nvPr/>
        </p:nvSpPr>
        <p:spPr>
          <a:xfrm>
            <a:off x="1867567" y="17329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副词，表推测，大概</a:t>
            </a:r>
            <a:endParaRPr lang="en-US" altLang="zh-CN" sz="2800" dirty="0"/>
          </a:p>
        </p:txBody>
      </p:sp>
      <p:sp>
        <p:nvSpPr>
          <p:cNvPr id="7" name="QB_7_AN.40_1#28dd35382.blank?pid=7ad805bd6&amp;color=0,0,0&amp;vpa=39&amp;vtp=1&amp;bbb=1"/>
          <p:cNvSpPr/>
          <p:nvPr/>
        </p:nvSpPr>
        <p:spPr>
          <a:xfrm>
            <a:off x="1689767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介词，给</a:t>
            </a:r>
            <a:endParaRPr lang="en-US" altLang="zh-CN" sz="2800" dirty="0"/>
          </a:p>
        </p:txBody>
      </p:sp>
      <p:sp>
        <p:nvSpPr>
          <p:cNvPr id="8" name="QB_7_AN.41_1#28dd35382.blank?pid=7ad805bd6&amp;color=0,0,0&amp;vpa=40&amp;vtp=1&amp;bbb=1"/>
          <p:cNvSpPr/>
          <p:nvPr/>
        </p:nvSpPr>
        <p:spPr>
          <a:xfrm>
            <a:off x="1867567" y="30283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激发人的感情</a:t>
            </a:r>
            <a:endParaRPr lang="en-US" altLang="zh-CN" sz="2800" dirty="0"/>
          </a:p>
        </p:txBody>
      </p:sp>
      <p:sp>
        <p:nvSpPr>
          <p:cNvPr id="9" name="QB_7_AN.42_1#28dd35382.blank?pid=7ad805bd6&amp;color=0,0,0&amp;vpa=41&amp;vtp=1&amp;bbb=1"/>
          <p:cNvSpPr/>
          <p:nvPr/>
        </p:nvSpPr>
        <p:spPr>
          <a:xfrm>
            <a:off x="1689767" y="3695774"/>
            <a:ext cx="49022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观察政治的得失、风俗的盛衰</a:t>
            </a:r>
            <a:endParaRPr lang="en-US" altLang="zh-CN" sz="2800" dirty="0"/>
          </a:p>
        </p:txBody>
      </p:sp>
      <p:sp>
        <p:nvSpPr>
          <p:cNvPr id="10" name="QB_7_AN.43_1#28dd35382.blank?pid=7ad805bd6&amp;color=0,0,0&amp;vpa=42&amp;vtp=1&amp;bbb=1"/>
          <p:cNvSpPr/>
          <p:nvPr/>
        </p:nvSpPr>
        <p:spPr>
          <a:xfrm>
            <a:off x="1689767" y="4343474"/>
            <a:ext cx="311626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提高人际交往能力</a:t>
            </a:r>
            <a:endParaRPr lang="en-US" altLang="zh-CN" sz="2800" dirty="0"/>
          </a:p>
        </p:txBody>
      </p:sp>
      <p:sp>
        <p:nvSpPr>
          <p:cNvPr id="11" name="QB_7_AN.44_1#28dd35382.blank?pid=7ad805bd6&amp;color=0,0,0&amp;vpa=43&amp;vtp=1&amp;bbb=1"/>
          <p:cNvSpPr/>
          <p:nvPr/>
        </p:nvSpPr>
        <p:spPr>
          <a:xfrm>
            <a:off x="1867567" y="4991174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讽刺时政</a:t>
            </a:r>
            <a:endParaRPr lang="en-US" altLang="zh-CN" sz="2800" dirty="0"/>
          </a:p>
        </p:txBody>
      </p:sp>
      <p:sp>
        <p:nvSpPr>
          <p:cNvPr id="12" name="QB_7_AN.45_1#28dd35382.blank?pid=7ad805bd6&amp;color=0,0,0&amp;vpa=44&amp;vtp=1"/>
          <p:cNvSpPr/>
          <p:nvPr/>
        </p:nvSpPr>
        <p:spPr>
          <a:xfrm>
            <a:off x="2854992" y="5638874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4fc4e303?pid=229b3544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文章结构与主旨</a:t>
            </a:r>
            <a:endParaRPr lang="en-US" altLang="zh-CN" sz="3200" dirty="0"/>
          </a:p>
        </p:txBody>
      </p:sp>
      <p:sp>
        <p:nvSpPr>
          <p:cNvPr id="3" name="QB_6_BD.46_1#59f0cd5e9?pid=84fc4e303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6_BD.46_2#59f0cd5e9?pid=84fc4e303&amp;color=0,0,0&amp;tib=255,255,255&amp;vip=45#4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3512" y="1656779"/>
            <a:ext cx="6291072" cy="32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AN.47_1#59f0cd5e9.blank?pid=84fc4e303&amp;color=0,0,0&amp;vpa=45&amp;vtp=1"/>
          <p:cNvSpPr/>
          <p:nvPr/>
        </p:nvSpPr>
        <p:spPr>
          <a:xfrm>
            <a:off x="4782312" y="2324291"/>
            <a:ext cx="1316736" cy="3017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论“仁”</a:t>
            </a:r>
            <a:endParaRPr lang="en-US" altLang="zh-CN" sz="2100" dirty="0"/>
          </a:p>
        </p:txBody>
      </p:sp>
      <p:sp>
        <p:nvSpPr>
          <p:cNvPr id="6" name="QB_6_AN.48_1#59f0cd5e9.blank?pid=84fc4e303&amp;color=0,0,0&amp;vpa=46&amp;vtp=1"/>
          <p:cNvSpPr/>
          <p:nvPr/>
        </p:nvSpPr>
        <p:spPr>
          <a:xfrm>
            <a:off x="4782312" y="2918651"/>
            <a:ext cx="1371600" cy="32918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论“道”</a:t>
            </a:r>
            <a:endParaRPr lang="en-US" altLang="zh-CN" sz="2100" dirty="0"/>
          </a:p>
        </p:txBody>
      </p:sp>
      <p:sp>
        <p:nvSpPr>
          <p:cNvPr id="7" name="QB_6_AN.49_1#59f0cd5e9.blank?pid=84fc4e303&amp;color=0,0,0&amp;vpa=47&amp;vtp=1"/>
          <p:cNvSpPr/>
          <p:nvPr/>
        </p:nvSpPr>
        <p:spPr>
          <a:xfrm>
            <a:off x="4726316" y="3641027"/>
            <a:ext cx="1958984" cy="24688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论修己与待人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c9f9c9757?pid=84fc4e303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十二章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所选语录主要是孔子及其弟子关于学习态度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学习方法以及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等方面的经典论述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阐述了孔子关于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等方面的观点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体现了孔子的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想以及修身的方式方法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51_1#c9f9c9757.blank?pid=84fc4e303&amp;color=0,0,0&amp;vpa=48&amp;vtp=1&amp;bbb=1"/>
          <p:cNvSpPr/>
          <p:nvPr/>
        </p:nvSpPr>
        <p:spPr>
          <a:xfrm>
            <a:off x="3112167" y="17329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个人修养</a:t>
            </a:r>
            <a:endParaRPr lang="en-US" altLang="zh-CN" sz="2800" dirty="0"/>
          </a:p>
        </p:txBody>
      </p:sp>
      <p:sp>
        <p:nvSpPr>
          <p:cNvPr id="4" name="QB_6_AN.52_1#c9f9c9757.blank?pid=84fc4e303&amp;color=0,0,0&amp;vpa=49&amp;vtp=1&amp;bbb=1"/>
          <p:cNvSpPr/>
          <p:nvPr/>
        </p:nvSpPr>
        <p:spPr>
          <a:xfrm>
            <a:off x="978566" y="23806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、义利、自我要求</a:t>
            </a:r>
            <a:endParaRPr lang="en-US" altLang="zh-CN" sz="2800" dirty="0"/>
          </a:p>
        </p:txBody>
      </p:sp>
      <p:sp>
        <p:nvSpPr>
          <p:cNvPr id="5" name="QB_6_AN.53_1#c9f9c9757.blank?pid=84fc4e303&amp;color=0,0,0&amp;vpa=50&amp;vtp=1&amp;bbb=1"/>
          <p:cNvSpPr/>
          <p:nvPr/>
        </p:nvSpPr>
        <p:spPr>
          <a:xfrm>
            <a:off x="9868567" y="23806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仁德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eb12c295.fixed?pid=7ea8b0acd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4#9eb12c29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56a7e6030?pid=9eb12c29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情境探究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在文学社的课堂上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，老师正带领学生们研读《〈论语〉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十二章》。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他布置了下面五个任务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，学生们分组讨论，从“己所不欲，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勿施于人”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的仁爱之心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，到“朝闻道，夕死可矣”的求道精神，再到“君子坦荡荡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高尚品德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，共同领略儒家智慧的博大精深。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44f90fe4?pid=9eb12c29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任务一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论“仁”</a:t>
            </a:r>
            <a:endParaRPr lang="en-US" altLang="zh-CN" sz="3000" dirty="0"/>
          </a:p>
        </p:txBody>
      </p:sp>
      <p:sp>
        <p:nvSpPr>
          <p:cNvPr id="3" name="QB_6_BD.54_1#9b761b391?sp=1&amp;pid=744f90fe4&amp;color=0,0,0&amp;vtp=1&amp;bbb=1"/>
          <p:cNvSpPr/>
          <p:nvPr/>
        </p:nvSpPr>
        <p:spPr>
          <a:xfrm>
            <a:off x="612648" y="1115647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下面的句子都带有“仁”字，说说句中“仁”的内涵。（8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2" name="QB_6_BD.54_2#9b761b391?colgroup=6,22&amp;pid=744f90fe4&amp;color=0,0,0&amp;vtp=1&amp;bbb=1&amp;hb=1"/>
          <p:cNvGraphicFramePr>
            <a:graphicFrameLocks noGrp="1"/>
          </p:cNvGraphicFramePr>
          <p:nvPr/>
        </p:nvGraphicFramePr>
        <p:xfrm>
          <a:off x="612648" y="1797495"/>
          <a:ext cx="10945368" cy="3518916"/>
        </p:xfrm>
        <a:graphic>
          <a:graphicData uri="http://schemas.openxmlformats.org/drawingml/2006/table">
            <a:tbl>
              <a:tblPr/>
              <a:tblGrid>
                <a:gridCol w="2505456"/>
                <a:gridCol w="843991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708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人而不仁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礼何？人而不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如乐何？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仁以为己任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不亦重乎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6_AN.55_1#9b761b391.blank?pid=744f90fe4&amp;color=0,0,0&amp;vpa=51&amp;vtp=1&amp;bbb=1&amp;hb=1"/>
          <p:cNvSpPr/>
          <p:nvPr/>
        </p:nvSpPr>
        <p:spPr>
          <a:xfrm>
            <a:off x="3190104" y="2722658"/>
            <a:ext cx="83129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仁”是“礼”“乐”的基础，“礼”“乐”是“仁”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的表现。一个人如果没有仁德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，就根本无法正确对待礼乐。</a:t>
            </a:r>
            <a:endParaRPr lang="en-US" altLang="zh-CN" sz="2800" dirty="0"/>
          </a:p>
        </p:txBody>
      </p:sp>
      <p:sp>
        <p:nvSpPr>
          <p:cNvPr id="6" name="QB_6_AN.56_1#9b761b391.blank?pid=744f90fe4&amp;color=0,0,0&amp;vpa=52&amp;vtp=1&amp;bbb=1&amp;hb=1"/>
          <p:cNvSpPr/>
          <p:nvPr/>
        </p:nvSpPr>
        <p:spPr>
          <a:xfrm>
            <a:off x="3190104" y="4172998"/>
            <a:ext cx="83129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践行仁德是一个人的使命担当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、沉重责任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。士应用一生去践行它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QB_6_BD.57_1#9b761b391?colgroup=6,22&amp;pid=744f90fe4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467164"/>
        </p:xfrm>
        <a:graphic>
          <a:graphicData uri="http://schemas.openxmlformats.org/drawingml/2006/table">
            <a:tbl>
              <a:tblPr/>
              <a:tblGrid>
                <a:gridCol w="2505456"/>
                <a:gridCol w="843991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仁者不忧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为仁由己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由人乎哉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58_1#9b761b391.blank?pid=744f90fe4&amp;color=0,0,0&amp;mp=1&amp;vpa=53&amp;vtp=1&amp;bbb=1&amp;hb=1"/>
          <p:cNvSpPr/>
          <p:nvPr/>
        </p:nvSpPr>
        <p:spPr>
          <a:xfrm>
            <a:off x="3190104" y="1086231"/>
            <a:ext cx="8312912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评判一个人是不是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“仁者”，“不忧”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是重要指标。一个人如果真正明白了何为仁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他便会坦然面对人生，不庸人自扰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6_AN.59_1#9b761b391.blank?pid=744f90fe4&amp;color=0,0,0&amp;mp=1&amp;vpa=54&amp;vtp=1&amp;bbb=1&amp;hb=1"/>
          <p:cNvSpPr/>
          <p:nvPr/>
        </p:nvSpPr>
        <p:spPr>
          <a:xfrm>
            <a:off x="3190104" y="2790095"/>
            <a:ext cx="83129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践行仁德完全取决于自己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，而不在于别人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。强调践行仁德的主动性和内在性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612775" y="417766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（每处2分）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8_1#1403198c3?sp=1&amp;pid=744f90fe4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孔子对“仁”的解释是“克己复礼为仁”。请阐释“克己复礼”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的内涵。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59_1#1403198c3?sp=1&amp;pid=744f90fe4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“克己”是克制自己的欲望，自觉地约束自己；“复礼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”是践行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，一切言行要合乎礼。②“克己复礼”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就是通过加强人们的道德修养，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让人们自觉地遵守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“礼”的规定。③前者为内，后者为外；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前者为知，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后者为行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5cd9b6ee?pid=9eb12c29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任务二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论“道”</a:t>
            </a:r>
            <a:endParaRPr lang="en-US" altLang="zh-CN" sz="3000" dirty="0"/>
          </a:p>
        </p:txBody>
      </p:sp>
      <p:sp>
        <p:nvSpPr>
          <p:cNvPr id="3" name="QB_6_BD.158_1#0e2a3cba5?sp=1&amp;pid=45cd9b6ee&amp;color=0,0,0&amp;vtp=1&amp;bbb=1&amp;hb=1&amp;hltap=1"/>
          <p:cNvSpPr/>
          <p:nvPr/>
        </p:nvSpPr>
        <p:spPr>
          <a:xfrm>
            <a:off x="612648" y="1115647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“譬如为山，未成一篑，止，吾止也。譬如平地，虽覆一篑，进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，吾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”说明了什么道理？（4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59_1#0e2a3cba5?sp=1&amp;pid=45cd9b6ee&amp;color=0,0,0&amp;vtp=1&amp;bbb=1&amp;hb=1&amp;hla=1"/>
          <p:cNvSpPr/>
          <p:nvPr/>
        </p:nvSpPr>
        <p:spPr>
          <a:xfrm>
            <a:off x="612648" y="2383107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孔子用堆土成山、填平洼地的比喻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，说明功亏一篑和持之以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恒的深刻道理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。②他鼓励自己和学生们在做人、做学问等方面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，都应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该坚持不懈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，不能半途而废。也就是说，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进退成败都在于自己。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381e25bf?pid=ca31fc6ce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3.在熟读成诵的基础上，利用工具书查阅资料，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适当扩大阅读面，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准确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理解重点词句的含义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，掌握重点句法、词法现象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，培养文言文语感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探索文言文学习规律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，提高语文读写水平。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4.既要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认识中华民族先秦原典的文化价值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从中汲取营养，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涵泳心灵，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养育人格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，又要将其转化成为人做事的准则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培养善良的人格，学</a:t>
            </a:r>
            <a:endParaRPr lang="en-US" altLang="zh-CN" sz="2800" b="0" i="0" u="wavy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“知其不可而为之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671d758d1?sp=1&amp;pid=45cd9b6ee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分析下列句子中的“道”分别指什么。（3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26" name="QB_6_BD.62_2#671d758d1?colgroup=12,17&amp;pid=45cd9b6ee&amp;color=0,0,0&amp;vtp=1&amp;bbb=1&amp;hb=1"/>
          <p:cNvGraphicFramePr>
            <a:graphicFrameLocks noGrp="1"/>
          </p:cNvGraphicFramePr>
          <p:nvPr/>
        </p:nvGraphicFramePr>
        <p:xfrm>
          <a:off x="612648" y="1158817"/>
          <a:ext cx="10945368" cy="3530664"/>
        </p:xfrm>
        <a:graphic>
          <a:graphicData uri="http://schemas.openxmlformats.org/drawingml/2006/table">
            <a:tbl>
              <a:tblPr/>
              <a:tblGrid>
                <a:gridCol w="4526280"/>
                <a:gridCol w="6419088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朝闻道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夕死可矣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士不可以不弘毅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任重而道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远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就有道而正焉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AN.63_1#671d758d1.blank?pid=45cd9b6ee&amp;color=0,0,0&amp;vpa=55&amp;vtp=1&amp;bbb=1"/>
          <p:cNvSpPr/>
          <p:nvPr/>
        </p:nvSpPr>
        <p:spPr>
          <a:xfrm>
            <a:off x="5754646" y="1796579"/>
            <a:ext cx="24018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道理、真理。</a:t>
            </a:r>
            <a:endParaRPr lang="en-US" altLang="zh-CN" sz="2800" dirty="0"/>
          </a:p>
        </p:txBody>
      </p:sp>
      <p:sp>
        <p:nvSpPr>
          <p:cNvPr id="5" name="QB_6_AN.64_1#671d758d1.blank?pid=45cd9b6ee&amp;color=0,0,0&amp;vpa=56&amp;vtp=1&amp;bbb=1"/>
          <p:cNvSpPr/>
          <p:nvPr/>
        </p:nvSpPr>
        <p:spPr>
          <a:xfrm>
            <a:off x="5754646" y="2692183"/>
            <a:ext cx="9731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路。</a:t>
            </a:r>
            <a:endParaRPr lang="en-US" altLang="zh-CN" sz="2800" dirty="0"/>
          </a:p>
        </p:txBody>
      </p:sp>
      <p:sp>
        <p:nvSpPr>
          <p:cNvPr id="6" name="QB_6_AN.65_1#671d758d1.blank?pid=45cd9b6ee&amp;color=0,0,0&amp;vpa=57&amp;vtp=1&amp;bbb=1&amp;hb=1"/>
          <p:cNvSpPr/>
          <p:nvPr/>
        </p:nvSpPr>
        <p:spPr>
          <a:xfrm>
            <a:off x="5210928" y="3571944"/>
            <a:ext cx="6292088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才艺或道德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，侧重指品德、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学问。</a:t>
            </a:r>
            <a:endParaRPr lang="en-US" altLang="zh-CN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631825" y="4922520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每处1分）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b4146081?pid=45cd9b6ee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素养必备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孔子之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“道”</a:t>
            </a:r>
            <a:endParaRPr lang="en-US" altLang="zh-CN" sz="2800" dirty="0"/>
          </a:p>
        </p:txBody>
      </p:sp>
      <p:graphicFrame>
        <p:nvGraphicFramePr>
          <p:cNvPr id="28" name="P_6_BD#5b4146081?colgroup=4,25&amp;pid=45cd9b6ee&amp;color=0,0,0&amp;vtp=1&amp;bbb=1&amp;hb=1"/>
          <p:cNvGraphicFramePr>
            <a:graphicFrameLocks noGrp="1"/>
          </p:cNvGraphicFramePr>
          <p:nvPr/>
        </p:nvGraphicFramePr>
        <p:xfrm>
          <a:off x="612648" y="1880240"/>
          <a:ext cx="10945368" cy="3484817"/>
        </p:xfrm>
        <a:graphic>
          <a:graphicData uri="http://schemas.openxmlformats.org/drawingml/2006/table">
            <a:tbl>
              <a:tblPr/>
              <a:tblGrid>
                <a:gridCol w="1655064"/>
                <a:gridCol w="929030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宇宙与人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生的规律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宇宙运行和人类社会的根本规律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：朝闻道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夕死可矣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（《论语·里仁》）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60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道德与伦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理的准则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道德修养和伦理行为的准则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体现为“仁”“义”“礼”等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：志于道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据于德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依于仁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游于艺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（《论语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6_BD#5b4146081?colgroup=4,25&amp;pid=45cd9b6ee&amp;color=0,0,0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2866581"/>
        </p:xfrm>
        <a:graphic>
          <a:graphicData uri="http://schemas.openxmlformats.org/drawingml/2006/table">
            <a:tbl>
              <a:tblPr/>
              <a:tblGrid>
                <a:gridCol w="1655064"/>
                <a:gridCol w="929030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34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政治与社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会的秩序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理想的社会秩序和政治原则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体现为“德治”“仁政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”等治国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理念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：道之以德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齐之以礼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有耻且格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（《论语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·为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政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P_6_BD#5b4146081?colgroup=4,25&amp;pid=45cd9b6ee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39553"/>
        </p:xfrm>
        <a:graphic>
          <a:graphicData uri="http://schemas.openxmlformats.org/drawingml/2006/table">
            <a:tbl>
              <a:tblPr/>
              <a:tblGrid>
                <a:gridCol w="1655064"/>
                <a:gridCol w="929030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834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个人修养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与境界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个人修养的目标和人生境界的体现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追求“君子”乃至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“圣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”的境界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：君子谋道不谋食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君子忧道不忧贫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（《论语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·卫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灵公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实践与行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动的指南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实践与行动的指南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需要通过学习和实践来体悟和践行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：学而时习之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不亦说乎？（《论语·学而》）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0e18bcb5?pid=9eb12c295&amp;color=0,173,163&amp;vtp=1&amp;bt=1&amp;bbb=1"/>
          <p:cNvSpPr/>
          <p:nvPr/>
        </p:nvSpPr>
        <p:spPr>
          <a:xfrm>
            <a:off x="612648" y="466344"/>
            <a:ext cx="10963656" cy="662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任务三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论《诗》</a:t>
            </a:r>
            <a:endParaRPr lang="en-US" altLang="zh-CN" sz="3000" dirty="0"/>
          </a:p>
        </p:txBody>
      </p:sp>
      <p:sp>
        <p:nvSpPr>
          <p:cNvPr id="3" name="QB_6_BD.158_1#bb61fae51?pid=d0e18bcb5&amp;color=0,0,0&amp;vtp=1&amp;bbb=1&amp;hb=1&amp;hltap=1"/>
          <p:cNvSpPr/>
          <p:nvPr/>
        </p:nvSpPr>
        <p:spPr>
          <a:xfrm>
            <a:off x="612648" y="1103582"/>
            <a:ext cx="10963656" cy="560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如何理解和评价孔子所说的《诗》可以“兴”“观”“群”“怨”？（4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59_1#bb61fae51?pid=d0e18bcb5&amp;color=0,0,0&amp;vtp=1&amp;bbb=1&amp;hb=1&amp;hla=1"/>
          <p:cNvSpPr/>
          <p:nvPr/>
        </p:nvSpPr>
        <p:spPr>
          <a:xfrm>
            <a:off x="612648" y="1705096"/>
            <a:ext cx="10963656" cy="497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①“兴”“观”“群”“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怨”是孔子对《诗》的社会功能的认识和概括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“兴”，是说《诗》能够激发人的感情。“观”，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是说《诗》可以帮助人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们观察政治的得失和风俗的盛衰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。“群”，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是说《诗》可以帮助人们沟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通交流，提高人际交往能力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。“怨”，是说《诗》可以讽刺时政。②孔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子根据《诗》的特点指出了文艺具有让人感知美的作用、认识作用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教育作用和政治作用，这是对《诗》的作用进行的一次明确而全面的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概括。当然，这一说法为封建礼教、封建统治阶级服务，有明显的阶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9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级局限性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9e48c905?pid=9eb12c29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任务四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论“君子”之德</a:t>
            </a:r>
            <a:endParaRPr lang="en-US" altLang="zh-CN" sz="3000" dirty="0"/>
          </a:p>
        </p:txBody>
      </p:sp>
      <p:sp>
        <p:nvSpPr>
          <p:cNvPr id="3" name="QB_6_BD.67_1#2e65fa6ef?sp=1&amp;pid=89e48c905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在中国传统文化中，“君子”是孔子论述的中心和重点。在《〈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论语〉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十二章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》中，孔子眼中的“君子”有哪些特点？（7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2" name="QB_6_BD.67_2#2e65fa6ef?colgroup=10,18&amp;pid=89e48c905&amp;color=0,0,0&amp;vtp=1&amp;bbb=1&amp;hb=1"/>
          <p:cNvGraphicFramePr>
            <a:graphicFrameLocks noGrp="1"/>
          </p:cNvGraphicFramePr>
          <p:nvPr/>
        </p:nvGraphicFramePr>
        <p:xfrm>
          <a:off x="612648" y="2531618"/>
          <a:ext cx="10945368" cy="3027680"/>
        </p:xfrm>
        <a:graphic>
          <a:graphicData uri="http://schemas.openxmlformats.org/drawingml/2006/table">
            <a:tbl>
              <a:tblPr/>
              <a:tblGrid>
                <a:gridCol w="4123944"/>
                <a:gridCol w="682142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君子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敏于事而慎于言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就有道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而正焉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君子喻于义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见不贤而内自省也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6_AN.68_1#2e65fa6ef.blank?pid=89e48c905&amp;color=0,0,0&amp;vpa=58&amp;vtp=1&amp;bbb=1"/>
          <p:cNvSpPr/>
          <p:nvPr/>
        </p:nvSpPr>
        <p:spPr>
          <a:xfrm>
            <a:off x="5174511" y="3446748"/>
            <a:ext cx="45450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君子行事勤勉，言语谨慎。</a:t>
            </a:r>
            <a:endParaRPr lang="en-US" altLang="zh-CN" sz="2800" dirty="0"/>
          </a:p>
        </p:txBody>
      </p:sp>
      <p:sp>
        <p:nvSpPr>
          <p:cNvPr id="6" name="QB_6_AN.69_1#2e65fa6ef.blank?pid=89e48c905&amp;color=0,0,0&amp;vpa=59&amp;vtp=1&amp;bbb=1"/>
          <p:cNvSpPr/>
          <p:nvPr/>
        </p:nvSpPr>
        <p:spPr>
          <a:xfrm>
            <a:off x="5174511" y="4342352"/>
            <a:ext cx="49022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君子好义，有正确的义利观。</a:t>
            </a:r>
            <a:endParaRPr lang="en-US" altLang="zh-CN" sz="2800" dirty="0"/>
          </a:p>
        </p:txBody>
      </p:sp>
      <p:sp>
        <p:nvSpPr>
          <p:cNvPr id="7" name="QB_6_AN.70_1#2e65fa6ef.blank?pid=89e48c905&amp;color=0,0,0&amp;vpa=60&amp;vtp=1&amp;bbb=1"/>
          <p:cNvSpPr/>
          <p:nvPr/>
        </p:nvSpPr>
        <p:spPr>
          <a:xfrm>
            <a:off x="5174511" y="4960588"/>
            <a:ext cx="27590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君子于己内省。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QB_6_BD.71_1#2e65fa6ef?colgroup=10,18&amp;pid=89e48c905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617785"/>
        </p:xfrm>
        <a:graphic>
          <a:graphicData uri="http://schemas.openxmlformats.org/drawingml/2006/table">
            <a:tbl>
              <a:tblPr/>
              <a:tblGrid>
                <a:gridCol w="4123944"/>
                <a:gridCol w="6821424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论语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》原文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君子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”的特点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己所不欲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勿施于人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887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朝闻道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夕死可矣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虽覆一篑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进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吾往也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文质彬彬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克己复礼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6_AN.72_1#2e65fa6ef.blank?pid=89e48c905&amp;color=0,0,0&amp;mp=1&amp;vpa=61&amp;vtp=1&amp;bbb=1"/>
          <p:cNvSpPr/>
          <p:nvPr/>
        </p:nvSpPr>
        <p:spPr>
          <a:xfrm>
            <a:off x="5174511" y="1104106"/>
            <a:ext cx="275907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君子推己及人。</a:t>
            </a:r>
            <a:endParaRPr lang="en-US" altLang="zh-CN" sz="2800" dirty="0"/>
          </a:p>
        </p:txBody>
      </p:sp>
      <p:sp>
        <p:nvSpPr>
          <p:cNvPr id="4" name="QB_6_AN.73_1#2e65fa6ef.blank?pid=89e48c905&amp;color=0,0,0&amp;mp=1&amp;vpa=62&amp;vtp=1&amp;bbb=1"/>
          <p:cNvSpPr/>
          <p:nvPr/>
        </p:nvSpPr>
        <p:spPr>
          <a:xfrm>
            <a:off x="5072911" y="1982660"/>
            <a:ext cx="63309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君子热爱真理，追求真理并持之以恒。</a:t>
            </a:r>
            <a:endParaRPr lang="en-US" altLang="zh-CN" sz="2800" dirty="0"/>
          </a:p>
        </p:txBody>
      </p:sp>
      <p:sp>
        <p:nvSpPr>
          <p:cNvPr id="5" name="QB_6_AN.74_1#2e65fa6ef.blank?pid=89e48c905&amp;color=0,0,0&amp;mp=1&amp;vpa=63&amp;vtp=1&amp;bbb=1&amp;hb=1"/>
          <p:cNvSpPr/>
          <p:nvPr/>
        </p:nvSpPr>
        <p:spPr>
          <a:xfrm>
            <a:off x="4808592" y="2845372"/>
            <a:ext cx="669442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君子行道之貌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，要讲究仪表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，但又不会过分修饰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75_1#2e65fa6ef.blank?pid=89e48c905&amp;color=0,0,0&amp;mp=1&amp;vpa=64&amp;vtp=1&amp;bbb=1&amp;hb=1"/>
          <p:cNvSpPr/>
          <p:nvPr/>
        </p:nvSpPr>
        <p:spPr>
          <a:xfrm>
            <a:off x="4808592" y="3966592"/>
            <a:ext cx="6694424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君子行道之法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。“克己复礼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”是达到仁的境界的修养方法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612775" y="522033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（每处1分）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8_1#e8cda8703?sp=1&amp;pid=89e48c905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《论语·雍也》中，孔子论及“文”与“质”，这里的“文”和“质”分别指什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么？你怎么理解二者的关系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59_1#e8cda8703?sp=1&amp;pid=89e48c905&amp;color=0,0,0&amp;vtp=1&amp;bt=1&amp;bbb=1&amp;hb=1&amp;hla=1"/>
          <p:cNvSpPr/>
          <p:nvPr/>
        </p:nvSpPr>
        <p:spPr>
          <a:xfrm>
            <a:off x="612648" y="1745475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（1）①“文”指合乎礼的外在表现，“质”指内在的仁德。②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具备“仁”的内在品质，同时又合乎“礼”，</a:t>
            </a: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并表现出来，方能成为“君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子”。（每点2分）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（2）“文”与“质”的关系，亦即“礼”与“仁”的关系。（1分）这一方面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体现了孔子竭力推崇的“君子”之理想人格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；（1分）另一方面反映了孔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子一以贯之的中庸思想，既不主张偏胜于文，亦不主张偏胜于质，而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dirty="0" err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主张不偏不倚、执两用中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0b78ac40?pid=9eb12c295&amp;color=0,173,163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任务五</a:t>
            </a:r>
            <a:r>
              <a:rPr lang="en-US" altLang="zh-CN" sz="3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赏语言特色</a:t>
            </a:r>
            <a:endParaRPr lang="en-US" altLang="zh-CN" sz="3000" dirty="0"/>
          </a:p>
        </p:txBody>
      </p:sp>
      <p:sp>
        <p:nvSpPr>
          <p:cNvPr id="3" name="QB_6_BD.77_1#e3538ee8e?sp=1&amp;pid=60b78ac40&amp;color=0,0,0&amp;vtp=1&amp;bbb=1&amp;hb=1"/>
          <p:cNvSpPr/>
          <p:nvPr/>
        </p:nvSpPr>
        <p:spPr>
          <a:xfrm>
            <a:off x="612648" y="1115647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《论语》采用简洁明了的语录体形式，运用丰富多变的手法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，阐释意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义深远的哲理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，简约深远，隽永有味。请赏析加点词语。（4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graphicFrame>
        <p:nvGraphicFramePr>
          <p:cNvPr id="35" name="QB_6_BD.77_2#e3538ee8e?colgroup=5,23&amp;pid=60b78ac40&amp;color=0,0,0&amp;vtp=1&amp;bbb=1&amp;hb=1"/>
          <p:cNvGraphicFramePr>
            <a:graphicFrameLocks noGrp="1"/>
          </p:cNvGraphicFramePr>
          <p:nvPr/>
        </p:nvGraphicFramePr>
        <p:xfrm>
          <a:off x="612648" y="2531618"/>
          <a:ext cx="10945368" cy="3467164"/>
        </p:xfrm>
        <a:graphic>
          <a:graphicData uri="http://schemas.openxmlformats.org/drawingml/2006/table">
            <a:tbl>
              <a:tblPr/>
              <a:tblGrid>
                <a:gridCol w="2176272"/>
                <a:gridCol w="8769096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赏析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朝闻道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夕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死可矣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595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文质彬彬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endParaRPr lang="en-US" altLang="zh-CN" sz="28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然后君子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6_AN.78_1#e3538ee8e.blank?pid=60b78ac40&amp;color=0,0,0&amp;vpa=65&amp;vtp=1&amp;bbb=1&amp;hb=1"/>
          <p:cNvSpPr/>
          <p:nvPr/>
        </p:nvSpPr>
        <p:spPr>
          <a:xfrm>
            <a:off x="2860920" y="3179413"/>
            <a:ext cx="8642096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可”包含了“闻道”的欣悦、殉道的宁静与平和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，用语寻常却极其隽永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QB_6_AN.79_1#e3538ee8e.blank?pid=60b78ac40&amp;color=0,0,0&amp;vpa=66&amp;vtp=1&amp;bbb=1&amp;hb=1"/>
          <p:cNvSpPr/>
          <p:nvPr/>
        </p:nvSpPr>
        <p:spPr>
          <a:xfrm>
            <a:off x="2860920" y="4324477"/>
            <a:ext cx="8642096" cy="1664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彬彬”形容两者配合适当，既不偏胜于文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，也不偏胜于质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，不偏不倚，恰到好处。叠字的使用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，很有形象感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612775" y="6024245"/>
            <a:ext cx="6096000" cy="6508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atinLnBrk="1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（每处2分）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8_1#aa8156b50?sp=1&amp;pid=60b78ac40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《〈论语〉十二章》在说理上有哪些特点？请简要分析。（3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59_1#aa8156b50?sp=1&amp;pid=60b78ac40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运用比喻论证来说明深刻的道理，如“譬如为山，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未成一篑”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。②运用对比论证来使语意更加鲜明，如“君子喻于义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，小人喻于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”。③运用对偶、排比的句式，语言整饬，说理透彻，如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“质胜文则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，文胜质则史”“知者不惑，仁者不忧，勇者不惧”“非礼勿视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，非礼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勿听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，非礼勿言，非礼勿动”等。（每点1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ea8b0acd.fixed?pid=cbd2c4415&amp;color=0,173,163&amp;vtp=1&amp;bbb=1"/>
          <p:cNvSpPr/>
          <p:nvPr/>
        </p:nvSpPr>
        <p:spPr>
          <a:xfrm>
            <a:off x="877824" y="2624328"/>
            <a:ext cx="10981944" cy="7223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第二单元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中华传统文化经典研习——百家争鸣</a:t>
            </a:r>
            <a:endParaRPr lang="en-US" altLang="zh-CN" sz="4000" dirty="0"/>
          </a:p>
        </p:txBody>
      </p:sp>
      <p:sp>
        <p:nvSpPr>
          <p:cNvPr id="3" name="C_3#7ea8b0acd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3#7ea8b0acd.fixed?pid=cbd2c4415&amp;color=0,173,163&amp;vtp=1&amp;bbb=1"/>
              <p:cNvSpPr/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第5课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《论语》十二章</a:t>
                </a:r>
                <a:r>
                  <a:rPr lang="en-US" altLang="zh-CN" sz="3200" b="0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大学之道</a:t>
                </a:r>
                <a:r>
                  <a:rPr lang="en-US" altLang="zh-CN" sz="3200" b="0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32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人皆有不忍人之心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4" name="C_3#7ea8b0acd.fixed?pid=cbd2c4415&amp;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24" y="3493008"/>
                <a:ext cx="10981944" cy="1019048"/>
              </a:xfrm>
              <a:prstGeom prst="rect">
                <a:avLst/>
              </a:prstGeom>
              <a:blipFill rotWithShape="1">
                <a:blip r:embed="rId1"/>
                <a:stretch>
                  <a:fillRect l="-2" t="-1795" r="5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3_BD#7ea8b0acd.fixed?pid=cbd2c4415&amp;color=0,173,163&amp;vtp=1&amp;bbb=1"/>
          <p:cNvSpPr/>
          <p:nvPr/>
        </p:nvSpPr>
        <p:spPr>
          <a:xfrm>
            <a:off x="877824" y="4142232"/>
            <a:ext cx="10981944" cy="101904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课时1</a:t>
            </a:r>
            <a:r>
              <a:rPr lang="en-US" altLang="zh-CN" sz="32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2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《论语》十二章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2e45ee9b?pid=9eb12c29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思维发展与提升</a:t>
            </a:r>
            <a:endParaRPr lang="en-US" altLang="zh-CN" sz="3200" dirty="0"/>
          </a:p>
        </p:txBody>
      </p:sp>
      <p:sp>
        <p:nvSpPr>
          <p:cNvPr id="3" name="QB_6_BD.158_1#ffded4c32?sp=1&amp;pid=52e45ee9b&amp;color=0,0,0&amp;vtp=1&amp;bbb=1&amp;hb=1&amp;hltap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在深度解读了《〈论语〉十二章》之后，你受到了哪些启发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合具体语句和实际生活谈一谈你的看法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6_AN.159_1#ffded4c32?sp=1&amp;pid=52e45ee9b&amp;color=0,0,0&amp;vtp=1&amp;bbb=1&amp;hb=1&amp;hla=1"/>
          <p:cNvSpPr/>
          <p:nvPr/>
        </p:nvSpPr>
        <p:spPr>
          <a:xfrm>
            <a:off x="612648" y="222148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示例1）“克己复礼为仁。”约束自我，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使言行归复于先王之礼。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生活中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，我们会有很多欲望，有些欲望是合理的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，而有些欲望是不合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，甚至是不合规的。比如教学楼前的月季花开了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，许多同学都有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摘取的欲望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，但是学校有明确的规定：不得损坏公物。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月季花是公物，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所以我们要克制住内心的欲望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，这样做就是“仁”了。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9_1#ffded4c32?sp=1&amp;pid=52e45ee9b&amp;color=0,0,0&amp;vtp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6_AN.158_1#ffded4c32?sp=1&amp;pid=52e45ee9b&amp;color=0,0,0&amp;vtp=1&amp;bbb=1&amp;hb=1&amp;hla=1"/>
          <p:cNvSpPr/>
          <p:nvPr/>
        </p:nvSpPr>
        <p:spPr>
          <a:xfrm>
            <a:off x="612648" y="4426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示例2）“己所不欲，勿施于人。”在人类社会中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，个体之间是相依相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存的。自己希望在社会上受到尊重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，生活安全，就应该不施恶于人，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不伤害他人。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那些造假的无良商家，在出卖良心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，祸国殃民的同时，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有没有想过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，自己以及自己的亲人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有一天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也会被这些假冒伪劣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、有毒</a:t>
            </a:r>
            <a:endParaRPr lang="en-US" altLang="zh-CN" sz="2800" b="1" i="0" dirty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有害的产品侵害呢？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选定并分析语句2分，结合实际生活分析2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a7c0087a?pid=9eb12c29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文言积累</a:t>
            </a:r>
            <a:endParaRPr lang="en-US" altLang="zh-CN" sz="3200" dirty="0"/>
          </a:p>
        </p:txBody>
      </p:sp>
      <p:sp>
        <p:nvSpPr>
          <p:cNvPr id="3" name="QB_6_BD.82_1#fb8e39ab5?sp=1&amp;pid=da7c0087a&amp;color=0,0,0&amp;vtp=1&amp;bb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28970" algn="l"/>
              </a:tabLst>
              <a:defRPr/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读准字音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289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①八佾(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②内自省(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289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③未成一篑(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④迩之事父(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728970" algn="l"/>
              </a:tabLst>
              <a:defRPr/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⑤文质彬彬(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⑥弘毅(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4" name="QB_6_AN.83_1#fb8e39ab5.bracket?pid=da7c0087a&amp;color=0,0,0&amp;vpa=67&amp;vtp=1&amp;bbb=1"/>
          <p:cNvSpPr/>
          <p:nvPr/>
        </p:nvSpPr>
        <p:spPr>
          <a:xfrm>
            <a:off x="1765967" y="1609344"/>
            <a:ext cx="5349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yì</a:t>
            </a:r>
            <a:endParaRPr lang="en-US" altLang="zh-CN" sz="2800" dirty="0"/>
          </a:p>
        </p:txBody>
      </p:sp>
      <p:sp>
        <p:nvSpPr>
          <p:cNvPr id="5" name="QB_6_AN.84_1#fb8e39ab5.bracket?pid=da7c0087a&amp;color=0,0,0&amp;vpa=68&amp;vtp=1&amp;bbb=1"/>
          <p:cNvSpPr/>
          <p:nvPr/>
        </p:nvSpPr>
        <p:spPr>
          <a:xfrm>
            <a:off x="7838472" y="1609344"/>
            <a:ext cx="9286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xǐnɡ</a:t>
            </a:r>
            <a:endParaRPr lang="en-US" altLang="zh-CN" sz="2800" dirty="0"/>
          </a:p>
        </p:txBody>
      </p:sp>
      <p:sp>
        <p:nvSpPr>
          <p:cNvPr id="6" name="QB_6_AN.85_1#fb8e39ab5.bracket?pid=da7c0087a&amp;color=0,0,0&amp;vpa=69&amp;vtp=1&amp;bbb=1"/>
          <p:cNvSpPr/>
          <p:nvPr/>
        </p:nvSpPr>
        <p:spPr>
          <a:xfrm>
            <a:off x="2540667" y="2257044"/>
            <a:ext cx="7540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kuì</a:t>
            </a:r>
            <a:endParaRPr lang="en-US" altLang="zh-CN" sz="2800" dirty="0"/>
          </a:p>
        </p:txBody>
      </p:sp>
      <p:sp>
        <p:nvSpPr>
          <p:cNvPr id="7" name="QB_6_AN.86_1#fb8e39ab5.bracket?pid=da7c0087a&amp;color=0,0,0&amp;vpa=70&amp;vtp=1&amp;bbb=1"/>
          <p:cNvSpPr/>
          <p:nvPr/>
        </p:nvSpPr>
        <p:spPr>
          <a:xfrm>
            <a:off x="8181372" y="2257044"/>
            <a:ext cx="57308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ěr</a:t>
            </a:r>
            <a:endParaRPr lang="en-US" altLang="zh-CN" sz="2800" dirty="0"/>
          </a:p>
        </p:txBody>
      </p:sp>
      <p:sp>
        <p:nvSpPr>
          <p:cNvPr id="8" name="QB_6_AN.87_1#fb8e39ab5.bracket?pid=da7c0087a&amp;color=0,0,0&amp;vpa=71&amp;vtp=1&amp;bbb=1"/>
          <p:cNvSpPr/>
          <p:nvPr/>
        </p:nvSpPr>
        <p:spPr>
          <a:xfrm>
            <a:off x="2540667" y="2904744"/>
            <a:ext cx="754063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bīn</a:t>
            </a:r>
            <a:endParaRPr lang="en-US" altLang="zh-CN" sz="2800" dirty="0"/>
          </a:p>
        </p:txBody>
      </p:sp>
      <p:sp>
        <p:nvSpPr>
          <p:cNvPr id="9" name="QB_6_AN.88_1#fb8e39ab5.bracket?pid=da7c0087a&amp;color=0,0,0&amp;vpa=72&amp;vtp=1&amp;bbb=1"/>
          <p:cNvSpPr/>
          <p:nvPr/>
        </p:nvSpPr>
        <p:spPr>
          <a:xfrm>
            <a:off x="7520972" y="2904744"/>
            <a:ext cx="10287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hónɡ</a:t>
            </a:r>
            <a:endParaRPr lang="en-US" altLang="zh-CN" sz="2800" dirty="0"/>
          </a:p>
        </p:txBody>
      </p:sp>
      <p:sp>
        <p:nvSpPr>
          <p:cNvPr id="10" name="QB_6_BD.89_1#31c8588c1?sp=1&amp;pid=da7c0087a&amp;color=0,0,0&amp;vtp=1&amp;bbb=1"/>
          <p:cNvSpPr/>
          <p:nvPr/>
        </p:nvSpPr>
        <p:spPr>
          <a:xfrm>
            <a:off x="612648" y="3572838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请指出并解释通假字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知者不惑(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11" name="QB_6_AN.90_1#31c8588c1.bracket?pid=da7c0087a&amp;color=0,0,0&amp;vpa=73&amp;vtp=1&amp;bbb=1"/>
          <p:cNvSpPr/>
          <p:nvPr/>
        </p:nvSpPr>
        <p:spPr>
          <a:xfrm>
            <a:off x="2172367" y="4228158"/>
            <a:ext cx="34702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“知”同“智”，明智。</a:t>
            </a:r>
            <a:endParaRPr lang="en-US" altLang="zh-CN" sz="2800" dirty="0"/>
          </a:p>
        </p:txBody>
      </p:sp>
      <p:sp>
        <p:nvSpPr>
          <p:cNvPr id="12" name="QB_6_BD.82_1#fb8e39ab5?sp=1&amp;pid=da7c0087a&amp;color=0,0,0&amp;vtp=1&amp;bbb=1&amp;zzd= 3"/>
          <p:cNvSpPr/>
          <p:nvPr/>
        </p:nvSpPr>
        <p:spPr>
          <a:xfrm>
            <a:off x="1482630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82_1#fb8e39ab5?sp=1&amp;pid=da7c0087a&amp;color=0,0,0&amp;vtp=1&amp;bbb=1&amp;zzd= 3"/>
          <p:cNvSpPr/>
          <p:nvPr/>
        </p:nvSpPr>
        <p:spPr>
          <a:xfrm>
            <a:off x="7567835" y="22621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82_1#fb8e39ab5?sp=1&amp;pid=da7c0087a&amp;color=0,0,0&amp;vtp=1&amp;bbb=1&amp;zzd= 5"/>
          <p:cNvSpPr/>
          <p:nvPr/>
        </p:nvSpPr>
        <p:spPr>
          <a:xfrm>
            <a:off x="2193830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82_1#fb8e39ab5?sp=1&amp;pid=da7c0087a&amp;color=0,0,0&amp;vtp=1&amp;bbb=1&amp;zzd= 5"/>
          <p:cNvSpPr/>
          <p:nvPr/>
        </p:nvSpPr>
        <p:spPr>
          <a:xfrm>
            <a:off x="6856635" y="29098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82_1#fb8e39ab5?sp=1&amp;pid=da7c0087a&amp;color=0,0,0&amp;vtp=1&amp;bbb=1&amp;zzd= 7"/>
          <p:cNvSpPr/>
          <p:nvPr/>
        </p:nvSpPr>
        <p:spPr>
          <a:xfrm>
            <a:off x="1838230" y="3570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82_1#fb8e39ab5?sp=1&amp;pid=da7c0087a&amp;color=0,0,0&amp;vtp=1&amp;bbb=1&amp;zzd= 7"/>
          <p:cNvSpPr/>
          <p:nvPr/>
        </p:nvSpPr>
        <p:spPr>
          <a:xfrm>
            <a:off x="6856635" y="3570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1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164b191f8?sp=1&amp;pid=da7c0087a&amp;color=0,0,0&amp;vtp=1&amp;bt=1&amp;bb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古今异义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请解释加点词语的古义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①一日克己复礼(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②文胜质则史(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AN.92_1#164b191f8.bracket?pid=da7c0087a&amp;color=0,0,0&amp;vpa=74&amp;vtp=1&amp;bbb=1"/>
          <p:cNvSpPr/>
          <p:nvPr/>
        </p:nvSpPr>
        <p:spPr>
          <a:xfrm>
            <a:off x="3239166" y="11233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一旦。</a:t>
            </a:r>
            <a:endParaRPr lang="en-US" altLang="zh-CN" sz="2800" dirty="0"/>
          </a:p>
        </p:txBody>
      </p:sp>
      <p:sp>
        <p:nvSpPr>
          <p:cNvPr id="4" name="QB_6_AN.93_1#164b191f8.bracket?pid=da7c0087a&amp;color=0,0,0&amp;vpa=75&amp;vtp=1&amp;bbb=1"/>
          <p:cNvSpPr/>
          <p:nvPr/>
        </p:nvSpPr>
        <p:spPr>
          <a:xfrm>
            <a:off x="2883567" y="17710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虚饰，浮夸。</a:t>
            </a:r>
            <a:endParaRPr lang="en-US" altLang="zh-CN" sz="2800" dirty="0"/>
          </a:p>
        </p:txBody>
      </p:sp>
      <p:sp>
        <p:nvSpPr>
          <p:cNvPr id="5" name="QB_6_BD.91_1#164b191f8?sp=1&amp;pid=da7c0087a&amp;color=0,0,0&amp;vtp=1&amp;bt=1&amp;bbb=1&amp;zzd= 3"/>
          <p:cNvSpPr/>
          <p:nvPr/>
        </p:nvSpPr>
        <p:spPr>
          <a:xfrm>
            <a:off x="1127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6_BD.91_1#164b191f8?sp=1&amp;pid=da7c0087a&amp;color=0,0,0&amp;vtp=1&amp;bt=1&amp;bbb=1&amp;zzd= 3"/>
          <p:cNvSpPr/>
          <p:nvPr/>
        </p:nvSpPr>
        <p:spPr>
          <a:xfrm>
            <a:off x="14826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6_BD.91_1#164b191f8?sp=1&amp;pid=da7c0087a&amp;color=0,0,0&amp;vtp=1&amp;bt=1&amp;bbb=1&amp;zzd= 5"/>
          <p:cNvSpPr/>
          <p:nvPr/>
        </p:nvSpPr>
        <p:spPr>
          <a:xfrm>
            <a:off x="2549430" y="2436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94_1#3c76798f1?pid=da7c0087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一词多义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95_1#03e1d9318?sp=1&amp;pid=3c76798f1&amp;color=0,0,0&amp;vtp=1&amp;bbb=1"/>
          <p:cNvSpPr/>
          <p:nvPr/>
        </p:nvSpPr>
        <p:spPr>
          <a:xfrm>
            <a:off x="612648" y="108523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</a:t>
            </a:r>
            <a:r>
              <a:rPr lang="en-US" altLang="zh-CN" sz="2800" b="0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①有一言而可以终身行之者乎(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②三人行，必有我师焉(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③则知明而行无过矣(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④琵琶行(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⑤日月之行，若出其中(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⑥必能使行阵和睦，优劣得所(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10" name="QB_7_AN.96_1#03e1d9318.bracket?pid=3c76798f1&amp;color=0,0,0&amp;vpa=76&amp;vtp=1&amp;bbb=1"/>
          <p:cNvSpPr/>
          <p:nvPr/>
        </p:nvSpPr>
        <p:spPr>
          <a:xfrm>
            <a:off x="5372766" y="17405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动词，实践。</a:t>
            </a:r>
            <a:endParaRPr lang="en-US" altLang="zh-CN" sz="2800" dirty="0"/>
          </a:p>
        </p:txBody>
      </p:sp>
      <p:sp>
        <p:nvSpPr>
          <p:cNvPr id="11" name="QB_7_AN.97_1#03e1d9318.bracket?pid=3c76798f1&amp;color=0,0,0&amp;vpa=77&amp;vtp=1&amp;bbb=1"/>
          <p:cNvSpPr/>
          <p:nvPr/>
        </p:nvSpPr>
        <p:spPr>
          <a:xfrm>
            <a:off x="4305966" y="23882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动词，行走。</a:t>
            </a:r>
            <a:endParaRPr lang="en-US" altLang="zh-CN" sz="2800" dirty="0"/>
          </a:p>
        </p:txBody>
      </p:sp>
      <p:sp>
        <p:nvSpPr>
          <p:cNvPr id="12" name="QB_7_AN.98_1#03e1d9318.bracket?pid=3c76798f1&amp;color=0,0,0&amp;vpa=78&amp;vtp=1&amp;bbb=1"/>
          <p:cNvSpPr/>
          <p:nvPr/>
        </p:nvSpPr>
        <p:spPr>
          <a:xfrm>
            <a:off x="3950366" y="30359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名词，行为。</a:t>
            </a:r>
            <a:endParaRPr lang="en-US" altLang="zh-CN" sz="2800" dirty="0"/>
          </a:p>
        </p:txBody>
      </p:sp>
      <p:sp>
        <p:nvSpPr>
          <p:cNvPr id="13" name="QB_7_AN.99_1#03e1d9318.bracket?pid=3c76798f1&amp;color=0,0,0&amp;vpa=79&amp;vtp=1&amp;bbb=1"/>
          <p:cNvSpPr/>
          <p:nvPr/>
        </p:nvSpPr>
        <p:spPr>
          <a:xfrm>
            <a:off x="2172367" y="3683651"/>
            <a:ext cx="41878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名词，古诗的一种体裁。</a:t>
            </a:r>
            <a:endParaRPr lang="en-US" altLang="zh-CN" sz="2800" dirty="0"/>
          </a:p>
        </p:txBody>
      </p:sp>
      <p:sp>
        <p:nvSpPr>
          <p:cNvPr id="14" name="QB_7_AN.100_1#03e1d9318.bracket?pid=3c76798f1&amp;color=0,0,0&amp;vpa=80&amp;vtp=1&amp;bbb=1"/>
          <p:cNvSpPr/>
          <p:nvPr/>
        </p:nvSpPr>
        <p:spPr>
          <a:xfrm>
            <a:off x="4305966" y="433135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动词，运行。</a:t>
            </a:r>
            <a:endParaRPr lang="en-US" altLang="zh-CN" sz="2800" dirty="0"/>
          </a:p>
        </p:txBody>
      </p:sp>
      <p:sp>
        <p:nvSpPr>
          <p:cNvPr id="15" name="QB_7_AN.101_1#03e1d9318.bracket?pid=3c76798f1&amp;color=0,0,0&amp;vpa=81&amp;vtp=1&amp;bbb=1"/>
          <p:cNvSpPr/>
          <p:nvPr/>
        </p:nvSpPr>
        <p:spPr>
          <a:xfrm>
            <a:off x="5347366" y="4979051"/>
            <a:ext cx="56737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读h</a:t>
            </a: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nɡ，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名词，作战队伍的行列。</a:t>
            </a:r>
            <a:endParaRPr lang="en-US" altLang="zh-CN" sz="2800" dirty="0"/>
          </a:p>
        </p:txBody>
      </p:sp>
      <p:sp>
        <p:nvSpPr>
          <p:cNvPr id="16" name="QB_7_BD.95_1#03e1d9318?sp=1&amp;pid=3c76798f1&amp;color=0,0,0&amp;vtp=1&amp;bbb=1&amp;zzd= 2"/>
          <p:cNvSpPr/>
          <p:nvPr/>
        </p:nvSpPr>
        <p:spPr>
          <a:xfrm>
            <a:off x="3971830" y="23933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95_1#03e1d9318?sp=1&amp;pid=3c76798f1&amp;color=0,0,0&amp;vtp=1&amp;bbb=1&amp;zzd= 3"/>
          <p:cNvSpPr/>
          <p:nvPr/>
        </p:nvSpPr>
        <p:spPr>
          <a:xfrm>
            <a:off x="1838230" y="30410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95_1#03e1d9318?sp=1&amp;pid=3c76798f1&amp;color=0,0,0&amp;vtp=1&amp;bbb=1&amp;zzd= 4"/>
          <p:cNvSpPr/>
          <p:nvPr/>
        </p:nvSpPr>
        <p:spPr>
          <a:xfrm>
            <a:off x="2549430" y="36887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95_1#03e1d9318?sp=1&amp;pid=3c76798f1&amp;color=0,0,0&amp;vtp=1&amp;bbb=1&amp;zzd= 5"/>
          <p:cNvSpPr/>
          <p:nvPr/>
        </p:nvSpPr>
        <p:spPr>
          <a:xfrm>
            <a:off x="1838230" y="43364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95_1#03e1d9318?sp=1&amp;pid=3c76798f1&amp;color=0,0,0&amp;vtp=1&amp;bbb=1&amp;zzd= 6"/>
          <p:cNvSpPr/>
          <p:nvPr/>
        </p:nvSpPr>
        <p:spPr>
          <a:xfrm>
            <a:off x="2193830" y="49841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95_1#03e1d9318?sp=1&amp;pid=3c76798f1&amp;color=0,0,0&amp;vtp=1&amp;bbb=1&amp;zzd= 7"/>
          <p:cNvSpPr/>
          <p:nvPr/>
        </p:nvSpPr>
        <p:spPr>
          <a:xfrm>
            <a:off x="2193830" y="56445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p"/>
      <p:bldP spid="11" grpId="0" animBg="1" build="p"/>
      <p:bldP spid="12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2_1#1bc8cadd9?sp=1&amp;pid=3c76798f1&amp;color=0,0,0&amp;vtp=1&amp;bt=1&amp;bb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如礼何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      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沛公起如厕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固不如也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宗庙之事，如会同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>
              <a:solidFill>
                <a:prstClr val="black"/>
              </a:solidFill>
            </a:endParaRPr>
          </a:p>
          <a:p>
            <a:pPr algn="l"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8" name="QB_7_AN.103_1#1bc8cadd9.bracket?pid=3c76798f1&amp;color=0,0,0&amp;vpa=82&amp;vtp=1&amp;bbb=1"/>
          <p:cNvSpPr/>
          <p:nvPr/>
        </p:nvSpPr>
        <p:spPr>
          <a:xfrm>
            <a:off x="775366" y="1771020"/>
            <a:ext cx="95408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与“何”组成固定搭配“如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何”，可译为“怎样对待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”或</a:t>
            </a:r>
            <a:endParaRPr lang="en-US" altLang="zh-CN" sz="2800" dirty="0"/>
          </a:p>
        </p:txBody>
      </p:sp>
      <p:sp>
        <p:nvSpPr>
          <p:cNvPr id="9" name="QB_7_AN.104_1#1bc8cadd9.bracket?pid=3c76798f1&amp;color=0,0,0&amp;vpa=83&amp;vtp=1&amp;bbb=1"/>
          <p:cNvSpPr/>
          <p:nvPr/>
        </p:nvSpPr>
        <p:spPr>
          <a:xfrm>
            <a:off x="749966" y="2418720"/>
            <a:ext cx="31146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“对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怎么办”。</a:t>
            </a:r>
            <a:endParaRPr lang="en-US" altLang="zh-CN" sz="2800" dirty="0"/>
          </a:p>
        </p:txBody>
      </p:sp>
      <p:sp>
        <p:nvSpPr>
          <p:cNvPr id="10" name="QB_7_AN.105_1#1bc8cadd9.bracket?pid=3c76798f1&amp;color=0,0,0&amp;vpa=84&amp;vtp=1&amp;bbb=1"/>
          <p:cNvSpPr/>
          <p:nvPr/>
        </p:nvSpPr>
        <p:spPr>
          <a:xfrm>
            <a:off x="3061367" y="30664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动词，往，到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去。</a:t>
            </a:r>
            <a:endParaRPr lang="en-US" altLang="zh-CN" sz="2800" dirty="0"/>
          </a:p>
        </p:txBody>
      </p:sp>
      <p:sp>
        <p:nvSpPr>
          <p:cNvPr id="11" name="QB_7_AN.106_1#1bc8cadd9.bracket?pid=3c76798f1&amp;color=0,0,0&amp;vpa=85&amp;vtp=1&amp;bbb=1"/>
          <p:cNvSpPr/>
          <p:nvPr/>
        </p:nvSpPr>
        <p:spPr>
          <a:xfrm>
            <a:off x="2705767" y="37141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动词，及，比得上。</a:t>
            </a:r>
            <a:endParaRPr lang="en-US" altLang="zh-CN" sz="2800" dirty="0"/>
          </a:p>
        </p:txBody>
      </p:sp>
      <p:sp>
        <p:nvSpPr>
          <p:cNvPr id="12" name="QB_7_AN.107_1#1bc8cadd9.bracket?pid=3c76798f1&amp;color=0,0,0&amp;vpa=86&amp;vtp=1&amp;bbb=1"/>
          <p:cNvSpPr/>
          <p:nvPr/>
        </p:nvSpPr>
        <p:spPr>
          <a:xfrm>
            <a:off x="4128166" y="4361820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连词，或者。</a:t>
            </a:r>
            <a:endParaRPr lang="en-US" altLang="zh-CN" sz="2800" dirty="0"/>
          </a:p>
        </p:txBody>
      </p:sp>
      <p:sp>
        <p:nvSpPr>
          <p:cNvPr id="13" name="QB_7_BD.102_1#1bc8cadd9?sp=1&amp;pid=3c76798f1&amp;color=0,0,0&amp;vtp=1&amp;bt=1&amp;bbb=1&amp;zzd= 2"/>
          <p:cNvSpPr/>
          <p:nvPr/>
        </p:nvSpPr>
        <p:spPr>
          <a:xfrm>
            <a:off x="11270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7_BD.102_1#1bc8cadd9?sp=1&amp;pid=3c76798f1&amp;color=0,0,0&amp;vtp=1&amp;bt=1&amp;bbb=1&amp;zzd= 5"/>
          <p:cNvSpPr/>
          <p:nvPr/>
        </p:nvSpPr>
        <p:spPr>
          <a:xfrm>
            <a:off x="21938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102_1#1bc8cadd9?sp=1&amp;pid=3c76798f1&amp;color=0,0,0&amp;vtp=1&amp;bt=1&amp;bbb=1&amp;zzd= 6"/>
          <p:cNvSpPr/>
          <p:nvPr/>
        </p:nvSpPr>
        <p:spPr>
          <a:xfrm>
            <a:off x="18382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102_1#1bc8cadd9?sp=1&amp;pid=3c76798f1&amp;color=0,0,0&amp;vtp=1&amp;bt=1&amp;bbb=1&amp;zzd= 7"/>
          <p:cNvSpPr/>
          <p:nvPr/>
        </p:nvSpPr>
        <p:spPr>
          <a:xfrm>
            <a:off x="2905030" y="5027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08_1#51b6cbcef?pid=da7c0087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重要虚词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请解释加点词语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7_BD.109_1#99bd09f7a?sp=1&amp;pid=51b6cbcef&amp;color=0,0,0&amp;vtp=1&amp;bbb=1"/>
          <p:cNvSpPr/>
          <p:nvPr/>
        </p:nvSpPr>
        <p:spPr>
          <a:xfrm>
            <a:off x="612648" y="1085231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</a:t>
            </a:r>
            <a:endParaRPr lang="en-US" altLang="zh-CN" sz="2800" dirty="0"/>
          </a:p>
        </p:txBody>
      </p:sp>
      <p:graphicFrame>
        <p:nvGraphicFramePr>
          <p:cNvPr id="42" name="QB_7_BD.109_2#99bd09f7a?colgroup=3,16,8&amp;pid=51b6cbcef&amp;color=0,0,0&amp;vtp=1&amp;bbb=1&amp;hb=1"/>
          <p:cNvGraphicFramePr>
            <a:graphicFrameLocks noGrp="1"/>
          </p:cNvGraphicFramePr>
          <p:nvPr/>
        </p:nvGraphicFramePr>
        <p:xfrm>
          <a:off x="612648" y="1785054"/>
          <a:ext cx="10945368" cy="3478912"/>
        </p:xfrm>
        <a:graphic>
          <a:graphicData uri="http://schemas.openxmlformats.org/drawingml/2006/table">
            <a:tbl>
              <a:tblPr/>
              <a:tblGrid>
                <a:gridCol w="1408176"/>
                <a:gridCol w="6153912"/>
                <a:gridCol w="338328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其闻道也固先乎吾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失其所与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君知其难也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B_7_AN.110_1#99bd09f7a.blank?pid=51b6cbcef&amp;color=0,0,0&amp;vpa=87&amp;vtp=1&amp;bbb=1"/>
          <p:cNvSpPr/>
          <p:nvPr/>
        </p:nvSpPr>
        <p:spPr>
          <a:xfrm>
            <a:off x="2636543" y="2422816"/>
            <a:ext cx="5257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第三人称代词，可译为“他们”。</a:t>
            </a:r>
            <a:endParaRPr lang="en-US" altLang="zh-CN" sz="2800" dirty="0"/>
          </a:p>
        </p:txBody>
      </p:sp>
      <p:sp>
        <p:nvSpPr>
          <p:cNvPr id="6" name="QB_7_AN.111_1#99bd09f7a.blank?pid=51b6cbcef&amp;color=0,0,0&amp;vpa=88&amp;vtp=1&amp;bbb=1&amp;hb=1"/>
          <p:cNvSpPr/>
          <p:nvPr/>
        </p:nvSpPr>
        <p:spPr>
          <a:xfrm>
            <a:off x="2092824" y="3025209"/>
            <a:ext cx="60269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活用为第一人称代词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“自己的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</p:txBody>
      </p:sp>
      <p:sp>
        <p:nvSpPr>
          <p:cNvPr id="7" name="QB_7_AN.112_1#99bd09f7a.blank?pid=51b6cbcef&amp;color=0,0,0&amp;vpa=89&amp;vtp=1&amp;bbb=1"/>
          <p:cNvSpPr/>
          <p:nvPr/>
        </p:nvSpPr>
        <p:spPr>
          <a:xfrm>
            <a:off x="2141243" y="4685163"/>
            <a:ext cx="5614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指示代词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，表远指，可译为“那”。</a:t>
            </a:r>
            <a:endParaRPr lang="en-US" altLang="zh-CN" sz="2800" dirty="0"/>
          </a:p>
        </p:txBody>
      </p:sp>
      <p:sp>
        <p:nvSpPr>
          <p:cNvPr id="4" name="QB_7_BD.109_2#99bd09f7a?colgroup=3,16,8&amp;pid=51b6cbcef&amp;color=0,0,0&amp;vtp=1&amp;bbb=1&amp;hb=1&amp;zzd= 1"/>
          <p:cNvSpPr/>
          <p:nvPr/>
        </p:nvSpPr>
        <p:spPr>
          <a:xfrm>
            <a:off x="8405518" y="29583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09_2#99bd09f7a?colgroup=3,16,8&amp;pid=51b6cbcef&amp;color=0,0,0&amp;vtp=1&amp;bbb=1&amp;hb=1&amp;zzd= 1"/>
          <p:cNvSpPr/>
          <p:nvPr/>
        </p:nvSpPr>
        <p:spPr>
          <a:xfrm>
            <a:off x="8761118" y="38281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09_2#99bd09f7a?colgroup=3,16,8&amp;pid=51b6cbcef&amp;color=0,0,0&amp;vtp=1&amp;bbb=1&amp;hb=1&amp;zzd= 1"/>
          <p:cNvSpPr/>
          <p:nvPr/>
        </p:nvSpPr>
        <p:spPr>
          <a:xfrm>
            <a:off x="9116718" y="494932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QB_7_BD.113_1#99bd09f7a?colgroup=3,16,8&amp;pid=51b6cbcef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4097148"/>
        </p:xfrm>
        <a:graphic>
          <a:graphicData uri="http://schemas.openxmlformats.org/drawingml/2006/table">
            <a:tbl>
              <a:tblPr/>
              <a:tblGrid>
                <a:gridCol w="1408176"/>
                <a:gridCol w="6153912"/>
                <a:gridCol w="3383280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其一犬坐于前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副词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其“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恕乎”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吾其还也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连词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其若是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孰能御之？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AN.114_1#99bd09f7a.blank?pid=51b6cbcef&amp;color=0,0,0&amp;mp=1&amp;vpa=90&amp;vtp=1&amp;bbb=1&amp;hb=1"/>
          <p:cNvSpPr/>
          <p:nvPr/>
        </p:nvSpPr>
        <p:spPr>
          <a:xfrm>
            <a:off x="2092824" y="1088263"/>
            <a:ext cx="6026912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指示代词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，后面多为数词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“其中的”。</a:t>
            </a:r>
            <a:endParaRPr lang="en-US" altLang="zh-CN" sz="2800" dirty="0"/>
          </a:p>
        </p:txBody>
      </p:sp>
      <p:sp>
        <p:nvSpPr>
          <p:cNvPr id="4" name="QB_7_AN.115_1#99bd09f7a.blank?pid=51b6cbcef&amp;color=0,0,0&amp;mp=1&amp;vpa=91&amp;vtp=1&amp;bbb=1"/>
          <p:cNvSpPr/>
          <p:nvPr/>
        </p:nvSpPr>
        <p:spPr>
          <a:xfrm>
            <a:off x="2636543" y="2225326"/>
            <a:ext cx="4186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表推测，可译为“大概”。</a:t>
            </a:r>
            <a:endParaRPr lang="en-US" altLang="zh-CN" sz="2800" dirty="0"/>
          </a:p>
        </p:txBody>
      </p:sp>
      <p:sp>
        <p:nvSpPr>
          <p:cNvPr id="5" name="QB_7_AN.116_1#99bd09f7a.blank?pid=51b6cbcef&amp;color=0,0,0&amp;mp=1&amp;vpa=92&amp;vtp=1&amp;bbb=1"/>
          <p:cNvSpPr/>
          <p:nvPr/>
        </p:nvSpPr>
        <p:spPr>
          <a:xfrm>
            <a:off x="2636543" y="2843562"/>
            <a:ext cx="41862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表祈使，可译为“还是”。</a:t>
            </a:r>
            <a:endParaRPr lang="en-US" altLang="zh-CN" sz="2800" dirty="0"/>
          </a:p>
        </p:txBody>
      </p:sp>
      <p:sp>
        <p:nvSpPr>
          <p:cNvPr id="6" name="QB_7_AN.117_1#99bd09f7a.blank?pid=51b6cbcef&amp;color=0,0,0&amp;mp=1&amp;vpa=93&amp;vtp=1&amp;bbb=1"/>
          <p:cNvSpPr/>
          <p:nvPr/>
        </p:nvSpPr>
        <p:spPr>
          <a:xfrm>
            <a:off x="2141243" y="3984689"/>
            <a:ext cx="561498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表假设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，放句首，可译为“如果”。</a:t>
            </a:r>
            <a:endParaRPr lang="en-US" altLang="zh-CN" sz="2800" dirty="0"/>
          </a:p>
        </p:txBody>
      </p:sp>
      <p:sp>
        <p:nvSpPr>
          <p:cNvPr id="2" name="QB_7_BD.113_1#99bd09f7a?colgroup=3,16,8&amp;pid=51b6cbcef&amp;color=0,0,0&amp;mp=1&amp;vtp=1&amp;bt=1&amp;bbb=1&amp;hb=1&amp;zzd= 1"/>
          <p:cNvSpPr/>
          <p:nvPr/>
        </p:nvSpPr>
        <p:spPr>
          <a:xfrm>
            <a:off x="8405518" y="189115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113_1#99bd09f7a?colgroup=3,16,8&amp;pid=51b6cbcef&amp;color=0,0,0&amp;mp=1&amp;vtp=1&amp;bt=1&amp;bbb=1&amp;hb=1&amp;zzd= 1"/>
          <p:cNvSpPr/>
          <p:nvPr/>
        </p:nvSpPr>
        <p:spPr>
          <a:xfrm>
            <a:off x="8405518" y="27607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13_1#99bd09f7a?colgroup=3,16,8&amp;pid=51b6cbcef&amp;color=0,0,0&amp;mp=1&amp;vtp=1&amp;bt=1&amp;bbb=1&amp;hb=1&amp;zzd= 1"/>
          <p:cNvSpPr/>
          <p:nvPr/>
        </p:nvSpPr>
        <p:spPr>
          <a:xfrm>
            <a:off x="8761118" y="33791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7_BD.113_1#99bd09f7a?colgroup=3,16,8&amp;pid=51b6cbcef&amp;color=0,0,0&amp;mp=1&amp;vtp=1&amp;bt=1&amp;bbb=1&amp;hb=1&amp;zzd= 1"/>
          <p:cNvSpPr/>
          <p:nvPr/>
        </p:nvSpPr>
        <p:spPr>
          <a:xfrm>
            <a:off x="8405518" y="42488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18_1#ff39bfedb?sp=1&amp;pid=51b6cbcef&amp;color=0,0,0&amp;mp=1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</a:t>
            </a:r>
            <a:endParaRPr lang="en-US" altLang="zh-CN" sz="2800" dirty="0"/>
          </a:p>
        </p:txBody>
      </p:sp>
      <p:graphicFrame>
        <p:nvGraphicFramePr>
          <p:cNvPr id="44" name="QB_7_BD.118_2#ff39bfedb?colgroup=2,15,11&amp;pid=51b6cbcef&amp;color=0,0,0&amp;mp=1&amp;vtp=1&amp;bbb=1&amp;hb=1"/>
          <p:cNvGraphicFramePr>
            <a:graphicFrameLocks noGrp="1"/>
          </p:cNvGraphicFramePr>
          <p:nvPr/>
        </p:nvGraphicFramePr>
        <p:xfrm>
          <a:off x="612648" y="1172977"/>
          <a:ext cx="10945368" cy="2409444"/>
        </p:xfrm>
        <a:graphic>
          <a:graphicData uri="http://schemas.openxmlformats.org/drawingml/2006/table">
            <a:tbl>
              <a:tblPr/>
              <a:tblGrid>
                <a:gridCol w="1042416"/>
                <a:gridCol w="5760720"/>
                <a:gridCol w="4142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市中游侠儿得佳者笼养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之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郯子之徒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7_AN.119_1#ff39bfedb.blank?pid=51b6cbcef&amp;color=0,0,0&amp;mp=1&amp;vpa=94&amp;vtp=1&amp;bbb=1"/>
          <p:cNvSpPr/>
          <p:nvPr/>
        </p:nvSpPr>
        <p:spPr>
          <a:xfrm>
            <a:off x="2270783" y="2088107"/>
            <a:ext cx="45450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第三人称代词，代指促织。</a:t>
            </a:r>
            <a:endParaRPr lang="en-US" altLang="zh-CN" sz="2800" dirty="0"/>
          </a:p>
        </p:txBody>
      </p:sp>
      <p:sp>
        <p:nvSpPr>
          <p:cNvPr id="5" name="QB_7_AN.120_1#ff39bfedb.blank?pid=51b6cbcef&amp;color=0,0,0&amp;mp=1&amp;vpa=95&amp;vtp=1&amp;bbb=1"/>
          <p:cNvSpPr/>
          <p:nvPr/>
        </p:nvSpPr>
        <p:spPr>
          <a:xfrm>
            <a:off x="2270783" y="2983711"/>
            <a:ext cx="418465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指示代词，“那”“那些”。</a:t>
            </a:r>
            <a:endParaRPr lang="en-US" altLang="zh-CN" sz="2800" dirty="0"/>
          </a:p>
        </p:txBody>
      </p:sp>
      <p:sp>
        <p:nvSpPr>
          <p:cNvPr id="3" name="QB_7_BD.118_2#ff39bfedb?colgroup=2,15,11&amp;pid=51b6cbcef&amp;color=0,0,0&amp;mp=1&amp;vtp=1&amp;bbb=1&amp;hb=1&amp;zzd= 1"/>
          <p:cNvSpPr/>
          <p:nvPr/>
        </p:nvSpPr>
        <p:spPr>
          <a:xfrm>
            <a:off x="7646566" y="290306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118_2#ff39bfedb?colgroup=2,15,11&amp;pid=51b6cbcef&amp;color=0,0,0&amp;mp=1&amp;vtp=1&amp;bbb=1&amp;hb=1&amp;zzd= 1"/>
          <p:cNvSpPr/>
          <p:nvPr/>
        </p:nvSpPr>
        <p:spPr>
          <a:xfrm>
            <a:off x="8357766" y="35192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QB_7_BD.121_1#ff39bfedb?colgroup=2,15,11&amp;pid=51b6cbcef&amp;color=0,0,0&amp;mp=1&amp;vtp=1&amp;bt=1&amp;bbb=1&amp;hb=1"/>
          <p:cNvGraphicFramePr>
            <a:graphicFrameLocks noGrp="1"/>
          </p:cNvGraphicFramePr>
          <p:nvPr/>
        </p:nvGraphicFramePr>
        <p:xfrm>
          <a:off x="612648" y="3582421"/>
          <a:ext cx="10945368" cy="2242440"/>
        </p:xfrm>
        <a:graphic>
          <a:graphicData uri="http://schemas.openxmlformats.org/drawingml/2006/table">
            <a:tbl>
              <a:tblPr/>
              <a:tblGrid>
                <a:gridCol w="1042416"/>
                <a:gridCol w="5760720"/>
                <a:gridCol w="4142232"/>
              </a:tblGrid>
              <a:tr h="112122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助词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多识于鸟兽草木之名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220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</a:t>
                      </a:r>
                      <a:endParaRPr lang="en-US" altLang="zh-CN" sz="280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师道之不传也久矣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！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QB_7_AN.122_1#ff39bfedb.blank?pid=51b6cbcef&amp;color=0,0,0&amp;mp=1&amp;vpa=96&amp;vtp=1&amp;bbb=1&amp;hb=1"/>
          <p:cNvSpPr/>
          <p:nvPr/>
        </p:nvSpPr>
        <p:spPr>
          <a:xfrm>
            <a:off x="1727064" y="3582421"/>
            <a:ext cx="5633720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放在定语和中心语之间，可译为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“的”。</a:t>
            </a:r>
            <a:endParaRPr lang="en-US" altLang="zh-CN" sz="2800" dirty="0"/>
          </a:p>
        </p:txBody>
      </p:sp>
      <p:sp>
        <p:nvSpPr>
          <p:cNvPr id="9" name="QB_7_AN.123_1#ff39bfedb.blank?pid=51b6cbcef&amp;color=0,0,0&amp;mp=1&amp;vpa=97&amp;vtp=1&amp;bbb=1&amp;hb=1"/>
          <p:cNvSpPr/>
          <p:nvPr/>
        </p:nvSpPr>
        <p:spPr>
          <a:xfrm>
            <a:off x="1727064" y="4703641"/>
            <a:ext cx="5633720" cy="11094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3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用在主语和谓语之间，取消句子的独立性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，不译。</a:t>
            </a:r>
            <a:endParaRPr lang="en-US" altLang="zh-CN" sz="2800" dirty="0"/>
          </a:p>
        </p:txBody>
      </p:sp>
      <p:sp>
        <p:nvSpPr>
          <p:cNvPr id="10" name="QB_7_BD.121_1#ff39bfedb?colgroup=2,15,11&amp;pid=51b6cbcef&amp;color=0,0,0&amp;mp=1&amp;vtp=1&amp;bt=1&amp;bbb=1&amp;hb=1&amp;zzd= 1"/>
          <p:cNvSpPr/>
          <p:nvPr/>
        </p:nvSpPr>
        <p:spPr>
          <a:xfrm>
            <a:off x="10135766" y="438531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7_BD.121_1#ff39bfedb?colgroup=2,15,11&amp;pid=51b6cbcef&amp;color=0,0,0&amp;mp=1&amp;vtp=1&amp;bt=1&amp;bbb=1&amp;hb=1&amp;zzd= 1"/>
          <p:cNvSpPr/>
          <p:nvPr/>
        </p:nvSpPr>
        <p:spPr>
          <a:xfrm>
            <a:off x="8357766" y="550653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8" grpId="0" animBg="1" build="p"/>
      <p:bldP spid="9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QB_7_BD.124_1#ff39bfedb?colgroup=2,15,11&amp;pid=51b6cbcef&amp;color=0,0,0&amp;mp=1&amp;vtp=1&amp;bt=1&amp;bbb=1&amp;hb=1"/>
          <p:cNvGraphicFramePr>
            <a:graphicFrameLocks noGrp="1"/>
          </p:cNvGraphicFramePr>
          <p:nvPr/>
        </p:nvGraphicFramePr>
        <p:xfrm>
          <a:off x="612648" y="466344"/>
          <a:ext cx="10945368" cy="3027680"/>
        </p:xfrm>
        <a:graphic>
          <a:graphicData uri="http://schemas.openxmlformats.org/drawingml/2006/table">
            <a:tbl>
              <a:tblPr/>
              <a:tblGrid>
                <a:gridCol w="1042416"/>
                <a:gridCol w="5760720"/>
                <a:gridCol w="4142232"/>
              </a:tblGrid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示例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97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助词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蚓无爪牙之利</a:t>
                      </a:r>
                      <a:r>
                        <a:rPr lang="en-US" altLang="zh-CN" sz="28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筋骨之</a:t>
                      </a:r>
                      <a:endParaRPr lang="en-US" altLang="zh-CN" sz="100" b="0" i="0" kern="0" spc="-999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⑥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句读之不知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惑之不解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23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⑦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8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辍耕之垄上</a:t>
                      </a:r>
                      <a:r>
                        <a:rPr lang="en-US" altLang="zh-CN" sz="28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AN.125_1#ff39bfedb.blank?pid=51b6cbcef&amp;color=0,0,0&amp;mp=1&amp;vpa=98&amp;vtp=1&amp;bbb=1"/>
          <p:cNvSpPr/>
          <p:nvPr/>
        </p:nvSpPr>
        <p:spPr>
          <a:xfrm>
            <a:off x="1775483" y="1652873"/>
            <a:ext cx="5257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定语后置的标志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，可译为“的”。</a:t>
            </a:r>
            <a:endParaRPr lang="en-US" altLang="zh-CN" sz="2800" dirty="0"/>
          </a:p>
        </p:txBody>
      </p:sp>
      <p:sp>
        <p:nvSpPr>
          <p:cNvPr id="4" name="QB_7_AN.126_1#ff39bfedb.blank?pid=51b6cbcef&amp;color=0,0,0&amp;mp=1&amp;vpa=99&amp;vtp=1&amp;bbb=1"/>
          <p:cNvSpPr/>
          <p:nvPr/>
        </p:nvSpPr>
        <p:spPr>
          <a:xfrm>
            <a:off x="2270783" y="2277078"/>
            <a:ext cx="4187825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宾语前置的标志，不译。</a:t>
            </a:r>
            <a:endParaRPr lang="en-US" altLang="zh-CN" sz="2800" dirty="0"/>
          </a:p>
        </p:txBody>
      </p:sp>
      <p:sp>
        <p:nvSpPr>
          <p:cNvPr id="5" name="QB_7_AN.127_1#ff39bfedb.blank?pid=51b6cbcef&amp;color=0,0,0&amp;mp=1&amp;vpa=100&amp;vtp=1&amp;bbb=1"/>
          <p:cNvSpPr/>
          <p:nvPr/>
        </p:nvSpPr>
        <p:spPr>
          <a:xfrm>
            <a:off x="2270783" y="2895314"/>
            <a:ext cx="16875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去、往。</a:t>
            </a:r>
            <a:endParaRPr lang="en-US" altLang="zh-CN" sz="2800" dirty="0"/>
          </a:p>
        </p:txBody>
      </p:sp>
      <p:sp>
        <p:nvSpPr>
          <p:cNvPr id="2" name="QB_7_BD.124_1#ff39bfedb?colgroup=2,15,11&amp;pid=51b6cbcef&amp;color=0,0,0&amp;mp=1&amp;vtp=1&amp;bt=1&amp;bbb=1&amp;hb=1&amp;zzd= 1"/>
          <p:cNvSpPr/>
          <p:nvPr/>
        </p:nvSpPr>
        <p:spPr>
          <a:xfrm>
            <a:off x="9068966" y="169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7_BD.124_1#ff39bfedb?colgroup=2,15,11&amp;pid=51b6cbcef&amp;color=0,0,0&amp;mp=1&amp;vtp=1&amp;bt=1&amp;bbb=1&amp;hb=1&amp;zzd= 1"/>
          <p:cNvSpPr/>
          <p:nvPr/>
        </p:nvSpPr>
        <p:spPr>
          <a:xfrm>
            <a:off x="10834266" y="169179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7_BD.124_1#ff39bfedb?colgroup=2,15,11&amp;pid=51b6cbcef&amp;color=0,0,0&amp;mp=1&amp;vtp=1&amp;bt=1&amp;bbb=1&amp;hb=1&amp;zzd= 1"/>
          <p:cNvSpPr/>
          <p:nvPr/>
        </p:nvSpPr>
        <p:spPr>
          <a:xfrm>
            <a:off x="8357766" y="281263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7_BD.124_1#ff39bfedb?colgroup=2,15,11&amp;pid=51b6cbcef&amp;color=0,0,0&amp;mp=1&amp;vtp=1&amp;bt=1&amp;bbb=1&amp;hb=1&amp;zzd= 1"/>
          <p:cNvSpPr/>
          <p:nvPr/>
        </p:nvSpPr>
        <p:spPr>
          <a:xfrm>
            <a:off x="8357766" y="34308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4526ffa00?pid=cbd2c4415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554868"/>
            <a:ext cx="548640" cy="46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3#4526ffa00?pid=cbd2c4415&amp;color=0,0,0&amp;vtp=1&amp;bt=1&amp;bb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课时目标：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1.掌握重要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文言实词、文言虚词、文言句式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等知识，能够准确翻译文言</a:t>
            </a:r>
            <a:endParaRPr lang="en-US" altLang="zh-CN" sz="28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语段。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2.赏析文章在论述道理时，善用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譬喻、对比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，思路简洁明晰的妙处。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3.赏析文章简练平实、内涵深刻等特色，感受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先秦儒家的思想智慧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>
              <a:solidFill>
                <a:prstClr val="black"/>
              </a:solidFill>
            </a:endParaRPr>
          </a:p>
          <a:p>
            <a:pPr lvl="0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4.领会先秦时期儒家对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社会人生的洞察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，加深对</a:t>
            </a:r>
            <a:r>
              <a:rPr lang="en-US" altLang="zh-CN" sz="280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传统文化的理解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8_1#0cde1485d?sp=1&amp;pid=da7c0087a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词类活用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请指出加点词语的活用类型并解释词语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①就有道而正焉(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②见贤思齐焉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③见不贤而内自省也(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④譬如平地(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⑤请事斯语矣(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B_6_AN.129_1#0cde1485d.bracket?pid=da7c0087a&amp;color=0,0,0&amp;vpa=101&amp;vtp=1&amp;bbb=1"/>
          <p:cNvSpPr/>
          <p:nvPr/>
        </p:nvSpPr>
        <p:spPr>
          <a:xfrm>
            <a:off x="3239166" y="11233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形容词作动词，匡正。</a:t>
            </a:r>
            <a:endParaRPr lang="en-US" altLang="zh-CN" sz="2800" dirty="0"/>
          </a:p>
        </p:txBody>
      </p:sp>
      <p:sp>
        <p:nvSpPr>
          <p:cNvPr id="4" name="QB_6_AN.130_1#0cde1485d.bracket?pid=da7c0087a&amp;color=0,0,0&amp;vpa=102&amp;vtp=1&amp;bbb=1"/>
          <p:cNvSpPr/>
          <p:nvPr/>
        </p:nvSpPr>
        <p:spPr>
          <a:xfrm>
            <a:off x="800766" y="2418720"/>
            <a:ext cx="1037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形容词作名词，有德行有才能的人;形容词作动词，向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看齐。</a:t>
            </a:r>
            <a:endParaRPr lang="en-US" altLang="zh-CN" sz="2800" dirty="0"/>
          </a:p>
        </p:txBody>
      </p:sp>
      <p:sp>
        <p:nvSpPr>
          <p:cNvPr id="5" name="QB_6_AN.131_1#0cde1485d.bracket?pid=da7c0087a&amp;color=0,0,0&amp;vpa=103&amp;vtp=1&amp;bbb=1"/>
          <p:cNvSpPr/>
          <p:nvPr/>
        </p:nvSpPr>
        <p:spPr>
          <a:xfrm>
            <a:off x="3950366" y="30664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名词作状语，在心里。</a:t>
            </a:r>
            <a:endParaRPr lang="en-US" altLang="zh-CN" sz="2800" dirty="0"/>
          </a:p>
        </p:txBody>
      </p:sp>
      <p:sp>
        <p:nvSpPr>
          <p:cNvPr id="6" name="QB_6_AN.132_1#0cde1485d.bracket?pid=da7c0087a&amp;color=0,0,0&amp;vpa=104&amp;vtp=1&amp;bbb=1"/>
          <p:cNvSpPr/>
          <p:nvPr/>
        </p:nvSpPr>
        <p:spPr>
          <a:xfrm>
            <a:off x="2527967" y="3714120"/>
            <a:ext cx="38306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形容词作动词，填平。</a:t>
            </a:r>
            <a:endParaRPr lang="en-US" altLang="zh-CN" sz="2800" dirty="0"/>
          </a:p>
        </p:txBody>
      </p:sp>
      <p:sp>
        <p:nvSpPr>
          <p:cNvPr id="7" name="QB_6_AN.133_1#0cde1485d.bracket?pid=da7c0087a&amp;color=0,0,0&amp;vpa=105&amp;vtp=1&amp;bbb=1"/>
          <p:cNvSpPr/>
          <p:nvPr/>
        </p:nvSpPr>
        <p:spPr>
          <a:xfrm>
            <a:off x="2896267" y="4361820"/>
            <a:ext cx="45450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名词作动词，实践，从事。</a:t>
            </a:r>
            <a:endParaRPr lang="en-US" altLang="zh-CN" sz="2800" dirty="0"/>
          </a:p>
        </p:txBody>
      </p:sp>
      <p:sp>
        <p:nvSpPr>
          <p:cNvPr id="8" name="QB_6_BD.128_1#0cde1485d?sp=1&amp;pid=da7c0087a&amp;color=0,0,0&amp;vtp=1&amp;bt=1&amp;bbb=1&amp;hb=1&amp;zzd= 3"/>
          <p:cNvSpPr/>
          <p:nvPr/>
        </p:nvSpPr>
        <p:spPr>
          <a:xfrm>
            <a:off x="2549430" y="1776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128_1#0cde1485d?sp=1&amp;pid=da7c0087a&amp;color=0,0,0&amp;vtp=1&amp;bt=1&amp;bbb=1&amp;hb=1&amp;zzd= 5"/>
          <p:cNvSpPr/>
          <p:nvPr/>
        </p:nvSpPr>
        <p:spPr>
          <a:xfrm>
            <a:off x="14826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128_1#0cde1485d?sp=1&amp;pid=da7c0087a&amp;color=0,0,0&amp;vtp=1&amp;bt=1&amp;bbb=1&amp;hb=1&amp;zzd= 5"/>
          <p:cNvSpPr/>
          <p:nvPr/>
        </p:nvSpPr>
        <p:spPr>
          <a:xfrm>
            <a:off x="2193830" y="242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128_1#0cde1485d?sp=1&amp;pid=da7c0087a&amp;color=0,0,0&amp;vtp=1&amp;bt=1&amp;bbb=1&amp;hb=1&amp;zzd= 8"/>
          <p:cNvSpPr/>
          <p:nvPr/>
        </p:nvSpPr>
        <p:spPr>
          <a:xfrm>
            <a:off x="2549430" y="3719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128_1#0cde1485d?sp=1&amp;pid=da7c0087a&amp;color=0,0,0&amp;vtp=1&amp;bt=1&amp;bbb=1&amp;hb=1&amp;zzd= 10"/>
          <p:cNvSpPr/>
          <p:nvPr/>
        </p:nvSpPr>
        <p:spPr>
          <a:xfrm>
            <a:off x="1838230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128_1#0cde1485d?sp=1&amp;pid=da7c0087a&amp;color=0,0,0&amp;vtp=1&amp;bt=1&amp;bbb=1&amp;hb=1&amp;zzd= 12"/>
          <p:cNvSpPr/>
          <p:nvPr/>
        </p:nvSpPr>
        <p:spPr>
          <a:xfrm>
            <a:off x="1482630" y="5027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4_1#d7b0a407a?pid=da7c0087a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文言句式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请指出并解释句式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再翻译句子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7_BD.135_1#6863389a8?pid=d7b0a407a&amp;color=0,0,0&amp;vtp=1&amp;bbb=1"/>
          <p:cNvSpPr/>
          <p:nvPr/>
        </p:nvSpPr>
        <p:spPr>
          <a:xfrm>
            <a:off x="612648" y="10852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敏于事而慎于言。（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4" name="QO_7_AN.136_1#6863389a8?pid=d7b0a407a&amp;color=0,0,0&amp;vtp=1&amp;bbb=1"/>
          <p:cNvSpPr/>
          <p:nvPr/>
        </p:nvSpPr>
        <p:spPr>
          <a:xfrm>
            <a:off x="612648" y="2431431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句式：状语后置句，即“于事敏而于言慎”。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：行事勤勉，说话谨慎。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37_1#43df7c284?pid=d7b0a407a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如礼何？（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3" name="QO_7_AN.138_1#43df7c284?pid=d7b0a407a&amp;color=0,0,0&amp;vtp=1&amp;bbb=1&amp;hb=1"/>
          <p:cNvSpPr/>
          <p:nvPr/>
        </p:nvSpPr>
        <p:spPr>
          <a:xfrm>
            <a:off x="612648" y="18066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句式：“如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何”，固定句式，可译为“怎样对待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”或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怎么办”。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：怎样对待礼呢？</a:t>
            </a:r>
            <a:endParaRPr lang="en-US" altLang="zh-CN" sz="2800" dirty="0"/>
          </a:p>
        </p:txBody>
      </p:sp>
      <p:sp>
        <p:nvSpPr>
          <p:cNvPr id="4" name="QO_7_BD.139_1#bfc5a0603?pid=d7b0a407a&amp;color=0,0,0&amp;vtp=1&amp;bbb=1"/>
          <p:cNvSpPr/>
          <p:nvPr/>
        </p:nvSpPr>
        <p:spPr>
          <a:xfrm>
            <a:off x="612648" y="3787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克己复礼为仁。（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5" name="QO_7_AN.140_1#bfc5a0603?pid=d7b0a407a&amp;color=0,0,0&amp;vtp=1&amp;bbb=1"/>
          <p:cNvSpPr/>
          <p:nvPr/>
        </p:nvSpPr>
        <p:spPr>
          <a:xfrm>
            <a:off x="612648" y="5134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句式：判断句，“为”表判断。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：约束自我，使言行归复于先王之礼就是仁德。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41_1#ab23498e5?pid=d7b0a407a&amp;color=0,0,0&amp;vtp=1&amp;bt=1&amp;bb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止，吾止也。（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3" name="QO_7_AN.142_1#ab23498e5?pid=d7b0a407a&amp;color=0,0,0&amp;vtp=1&amp;bbb=1"/>
          <p:cNvSpPr/>
          <p:nvPr/>
        </p:nvSpPr>
        <p:spPr>
          <a:xfrm>
            <a:off x="612648" y="1806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句式：判断句，“也”表判断。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：停下来，是我自己停下来的。</a:t>
            </a:r>
            <a:endParaRPr lang="en-US" altLang="zh-CN" sz="2800" dirty="0"/>
          </a:p>
        </p:txBody>
      </p:sp>
      <p:sp>
        <p:nvSpPr>
          <p:cNvPr id="4" name="QO_7_BD.143_1#662ef4675?pid=d7b0a407a&amp;color=0,0,0&amp;vtp=1&amp;bbb=1"/>
          <p:cNvSpPr/>
          <p:nvPr/>
        </p:nvSpPr>
        <p:spPr>
          <a:xfrm>
            <a:off x="612648" y="3152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仁以为己任。（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：__</a:t>
            </a:r>
            <a:endParaRPr lang="en-US" altLang="zh-CN" sz="2800" dirty="0"/>
          </a:p>
        </p:txBody>
      </p:sp>
      <p:sp>
        <p:nvSpPr>
          <p:cNvPr id="5" name="QO_7_AN.144_1#662ef4675?pid=d7b0a407a&amp;color=0,0,0&amp;vtp=1&amp;bbb=1"/>
          <p:cNvSpPr/>
          <p:nvPr/>
        </p:nvSpPr>
        <p:spPr>
          <a:xfrm>
            <a:off x="612648" y="4499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句式：宾语前置句，即“以仁为己任”。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译文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：把实现仁道作为自己的责任。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5_1#66fe576ad?sp=1&amp;pid=da7c0087a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积累成语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请根据词义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在横线上填写恰当的成语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吃饭不要求饱，居住不要求舒适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。指生活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要有节制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见到贤能的人就想向他看齐。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原形容人既文雅又朴实，后来形容人文雅有礼貌。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担子很重，路程又长，比喻责任重大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，需要长期艰苦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奋斗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严格约束自己，使自己的言行返回到礼制上。</a:t>
            </a:r>
            <a:endParaRPr lang="en-US" altLang="zh-CN" sz="2800" dirty="0"/>
          </a:p>
        </p:txBody>
      </p:sp>
      <p:sp>
        <p:nvSpPr>
          <p:cNvPr id="3" name="QB_6_AN.146_1#66fe576ad.blank?pid=da7c0087a&amp;color=0,0,0&amp;vpa=106&amp;vtp=1&amp;bbb=1"/>
          <p:cNvSpPr/>
          <p:nvPr/>
        </p:nvSpPr>
        <p:spPr>
          <a:xfrm>
            <a:off x="978566" y="1085220"/>
            <a:ext cx="34734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食无求饱，居无求安</a:t>
            </a:r>
            <a:endParaRPr lang="en-US" altLang="zh-CN" sz="2800" dirty="0"/>
          </a:p>
        </p:txBody>
      </p:sp>
      <p:sp>
        <p:nvSpPr>
          <p:cNvPr id="4" name="QB_6_AN.147_1#66fe576ad.blank?pid=da7c0087a&amp;color=0,0,0&amp;vpa=107&amp;vtp=1&amp;bbb=1"/>
          <p:cNvSpPr/>
          <p:nvPr/>
        </p:nvSpPr>
        <p:spPr>
          <a:xfrm>
            <a:off x="978566" y="23806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见贤思齐</a:t>
            </a:r>
            <a:endParaRPr lang="en-US" altLang="zh-CN" sz="2800" dirty="0"/>
          </a:p>
        </p:txBody>
      </p:sp>
      <p:sp>
        <p:nvSpPr>
          <p:cNvPr id="5" name="QB_6_AN.148_1#66fe576ad.blank?pid=da7c0087a&amp;color=0,0,0&amp;vpa=108&amp;vtp=1&amp;bbb=1"/>
          <p:cNvSpPr/>
          <p:nvPr/>
        </p:nvSpPr>
        <p:spPr>
          <a:xfrm>
            <a:off x="978566" y="30283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文质彬彬</a:t>
            </a:r>
            <a:endParaRPr lang="en-US" altLang="zh-CN" sz="2800" dirty="0"/>
          </a:p>
        </p:txBody>
      </p:sp>
      <p:sp>
        <p:nvSpPr>
          <p:cNvPr id="6" name="QB_6_AN.149_1#66fe576ad.blank?pid=da7c0087a&amp;color=0,0,0&amp;vpa=109&amp;vtp=1&amp;bbb=1"/>
          <p:cNvSpPr/>
          <p:nvPr/>
        </p:nvSpPr>
        <p:spPr>
          <a:xfrm>
            <a:off x="978566" y="36760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任重道远</a:t>
            </a:r>
            <a:endParaRPr lang="en-US" altLang="zh-CN" sz="2800" dirty="0"/>
          </a:p>
        </p:txBody>
      </p:sp>
      <p:sp>
        <p:nvSpPr>
          <p:cNvPr id="7" name="QB_6_AN.150_1#66fe576ad.blank?pid=da7c0087a&amp;color=0,0,0&amp;vpa=110&amp;vtp=1&amp;bbb=1"/>
          <p:cNvSpPr/>
          <p:nvPr/>
        </p:nvSpPr>
        <p:spPr>
          <a:xfrm>
            <a:off x="978566" y="4971420"/>
            <a:ext cx="1687513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克己复礼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1_1#52f829a78?sp=1&amp;pid=da7c0087a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古代文化常识（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四书：《论语》《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孟子》《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中庸》。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：《诗》《书》《礼》《易》《春秋》。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六经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：《诗》《书》《礼》《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易》《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春秋》。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佾：古时乐舞的行列。古时一佾8人，八佾就是64人，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按照周礼，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乐舞用八佾，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用六佾，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用四佾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QB_6_AN.152_1#52f829a78.blank?pid=da7c0087a&amp;color=0,0,0&amp;vpa=111&amp;vtp=1&amp;bbb=1"/>
          <p:cNvSpPr/>
          <p:nvPr/>
        </p:nvSpPr>
        <p:spPr>
          <a:xfrm>
            <a:off x="5245766" y="10852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大学</a:t>
            </a:r>
            <a:endParaRPr lang="en-US" altLang="zh-CN" sz="2800" dirty="0"/>
          </a:p>
        </p:txBody>
      </p:sp>
      <p:sp>
        <p:nvSpPr>
          <p:cNvPr id="4" name="QB_6_AN.153_1#52f829a78.blank?pid=da7c0087a&amp;color=0,0,0&amp;vpa=112&amp;vtp=1"/>
          <p:cNvSpPr/>
          <p:nvPr/>
        </p:nvSpPr>
        <p:spPr>
          <a:xfrm>
            <a:off x="6312566" y="2380620"/>
            <a:ext cx="615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乐</a:t>
            </a:r>
            <a:endParaRPr lang="en-US" altLang="zh-CN" sz="2800" dirty="0"/>
          </a:p>
        </p:txBody>
      </p:sp>
      <p:sp>
        <p:nvSpPr>
          <p:cNvPr id="5" name="QB_6_AN.154_1#52f829a78.blank?pid=da7c0087a&amp;color=0,0,0&amp;vpa=113&amp;vtp=1&amp;bbb=1"/>
          <p:cNvSpPr/>
          <p:nvPr/>
        </p:nvSpPr>
        <p:spPr>
          <a:xfrm>
            <a:off x="622967" y="36760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天子</a:t>
            </a:r>
            <a:endParaRPr lang="en-US" altLang="zh-CN" sz="2800" dirty="0"/>
          </a:p>
        </p:txBody>
      </p:sp>
      <p:sp>
        <p:nvSpPr>
          <p:cNvPr id="6" name="QB_6_AN.155_1#52f829a78.blank?pid=da7c0087a&amp;color=0,0,0&amp;vpa=114&amp;vtp=1&amp;bbb=1"/>
          <p:cNvSpPr/>
          <p:nvPr/>
        </p:nvSpPr>
        <p:spPr>
          <a:xfrm>
            <a:off x="3823366" y="3676020"/>
            <a:ext cx="97313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诸侯</a:t>
            </a:r>
            <a:endParaRPr lang="en-US" altLang="zh-CN" sz="2800" dirty="0"/>
          </a:p>
        </p:txBody>
      </p:sp>
      <p:sp>
        <p:nvSpPr>
          <p:cNvPr id="7" name="QB_6_AN.156_1#52f829a78.blank?pid=da7c0087a&amp;color=0,0,0&amp;vpa=115&amp;vtp=1&amp;bbb=1"/>
          <p:cNvSpPr/>
          <p:nvPr/>
        </p:nvSpPr>
        <p:spPr>
          <a:xfrm>
            <a:off x="6312566" y="3676020"/>
            <a:ext cx="133032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卿大夫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29b35442?lid=229b35442&amp;cid=229b3544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229b35442?lid=229b35442&amp;cid=229b3544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229b35442?lid=9eb12c295&amp;cid=9eb12c29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229b35442?lid=9eb12c295&amp;cid=9eb12c295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29b35442.fixed?pid=7ea8b0acd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4#229b3544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979f2cae?pid=229b35442&amp;color=0,0,0&amp;vtp=1&amp;bt=1&amp;bbb=1"/>
          <p:cNvSpPr/>
          <p:nvPr/>
        </p:nvSpPr>
        <p:spPr>
          <a:xfrm>
            <a:off x="612648" y="466345"/>
            <a:ext cx="10963656" cy="6827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6_BD#fb692f0a2?htil=1&amp;pid=5979f2cae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28069" y="1280626"/>
            <a:ext cx="1271016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6_BD#fb692f0a2?htil=1&amp;pid=5979f2cae&amp;color=0,0,0&amp;vtp=1&amp;bbb=1&amp;hb=1&amp;hs=1"/>
          <p:cNvSpPr/>
          <p:nvPr/>
        </p:nvSpPr>
        <p:spPr>
          <a:xfrm>
            <a:off x="612648" y="1134322"/>
            <a:ext cx="956462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孔子（前551—前479），名丘，字仲尼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，鲁国陬邑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山东曲阜东南）人，春秋末期思想家、政治家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、教育家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，儒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的创始者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6_BD#fb692f0a2?htil=1&amp;pid=5979f2cae&amp;color=0,0,0&amp;vtp=1&amp;bbb=1&amp;hb=1&amp;hs=1"/>
          <p:cNvSpPr/>
          <p:nvPr/>
        </p:nvSpPr>
        <p:spPr>
          <a:xfrm>
            <a:off x="612648" y="3067177"/>
            <a:ext cx="10968012" cy="365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孔子曾周游列国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，宣传自己的政治主张：他主张仁义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，主张以德服人，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反对残暴统治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，反对武力征伐，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同情人民疾苦。他创办私学，打破了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贵族和王室垄断教育的局面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“有教无类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”。《史记·孔子世家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：“孔子以诗书礼乐教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，弟子盖三千焉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身通六艺者七十有二人。”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孔子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曾整理《诗》《书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等古代文献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。其学说对中国乃至世界都有极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深远的影响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3ed5bf22?pid=229b3544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6_BD#22f683195?pid=33ed5bf22&amp;color=0,0,0&amp;vtp=1&amp;bbb=1&amp;h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春秋末期，周朝的礼制日渐崩溃，社会动荡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，人性中最原始的欲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望如脱缰之马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，肆意践踏礼制下的人伦理念。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在社会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“礼崩乐坏”的局面下，孔子建立了以“仁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”为核心的儒家思想</a:t>
            </a:r>
            <a:endParaRPr lang="en-US" altLang="zh-CN" sz="2800" b="0" i="0" spc="-5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，旨在恢复正常的社会秩序，其重要观点主要记录在《论语》之中。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11262</Words>
  <Application>WPS 演示</Application>
  <PresentationFormat>宽屏</PresentationFormat>
  <Paragraphs>952</Paragraphs>
  <Slides>55</Slides>
  <Notes>50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70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Cambria Math</vt:lpstr>
      <vt:lpstr>Calibri</vt:lpstr>
      <vt:lpstr>Arial Unicode MS</vt:lpstr>
      <vt:lpstr>等线</vt:lpstr>
      <vt:lpstr>楷体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10</cp:revision>
  <dcterms:created xsi:type="dcterms:W3CDTF">2025-03-28T14:42:00Z</dcterms:created>
  <dcterms:modified xsi:type="dcterms:W3CDTF">2025-09-03T06:34:52Z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8E43F34B298747D58A25965425036E99_12</vt:lpwstr>
  </property>
  <property fmtid="{D5CDD505-2E9C-101B-9397-08002B2CF9AE}" pid="3" name="KSOProductBuildVer">
    <vt:lpwstr>2052-12.1.0.22529</vt:lpwstr>
  </property>
</Properties>
</file>